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68"/>
  </p:notesMasterIdLst>
  <p:handoutMasterIdLst>
    <p:handoutMasterId r:id="rId69"/>
  </p:handoutMasterIdLst>
  <p:sldIdLst>
    <p:sldId id="615" r:id="rId2"/>
    <p:sldId id="651" r:id="rId3"/>
    <p:sldId id="677" r:id="rId4"/>
    <p:sldId id="678" r:id="rId5"/>
    <p:sldId id="679" r:id="rId6"/>
    <p:sldId id="682" r:id="rId7"/>
    <p:sldId id="681" r:id="rId8"/>
    <p:sldId id="607" r:id="rId9"/>
    <p:sldId id="608" r:id="rId10"/>
    <p:sldId id="609" r:id="rId11"/>
    <p:sldId id="610" r:id="rId12"/>
    <p:sldId id="611" r:id="rId13"/>
    <p:sldId id="639" r:id="rId14"/>
    <p:sldId id="574" r:id="rId15"/>
    <p:sldId id="640" r:id="rId16"/>
    <p:sldId id="577" r:id="rId17"/>
    <p:sldId id="641" r:id="rId18"/>
    <p:sldId id="578" r:id="rId19"/>
    <p:sldId id="579" r:id="rId20"/>
    <p:sldId id="580" r:id="rId21"/>
    <p:sldId id="581" r:id="rId22"/>
    <p:sldId id="643" r:id="rId23"/>
    <p:sldId id="582" r:id="rId24"/>
    <p:sldId id="633" r:id="rId25"/>
    <p:sldId id="634" r:id="rId26"/>
    <p:sldId id="635" r:id="rId27"/>
    <p:sldId id="636" r:id="rId28"/>
    <p:sldId id="644" r:id="rId29"/>
    <p:sldId id="645" r:id="rId30"/>
    <p:sldId id="646" r:id="rId31"/>
    <p:sldId id="647" r:id="rId32"/>
    <p:sldId id="616" r:id="rId33"/>
    <p:sldId id="617" r:id="rId34"/>
    <p:sldId id="648" r:id="rId35"/>
    <p:sldId id="613" r:id="rId36"/>
    <p:sldId id="649" r:id="rId37"/>
    <p:sldId id="519" r:id="rId38"/>
    <p:sldId id="528" r:id="rId39"/>
    <p:sldId id="619" r:id="rId40"/>
    <p:sldId id="620" r:id="rId41"/>
    <p:sldId id="621" r:id="rId42"/>
    <p:sldId id="624" r:id="rId43"/>
    <p:sldId id="623" r:id="rId44"/>
    <p:sldId id="627" r:id="rId45"/>
    <p:sldId id="625" r:id="rId46"/>
    <p:sldId id="628" r:id="rId47"/>
    <p:sldId id="650" r:id="rId48"/>
    <p:sldId id="629" r:id="rId49"/>
    <p:sldId id="656" r:id="rId50"/>
    <p:sldId id="663" r:id="rId51"/>
    <p:sldId id="657" r:id="rId52"/>
    <p:sldId id="658" r:id="rId53"/>
    <p:sldId id="659" r:id="rId54"/>
    <p:sldId id="660" r:id="rId55"/>
    <p:sldId id="665" r:id="rId56"/>
    <p:sldId id="666" r:id="rId57"/>
    <p:sldId id="667" r:id="rId58"/>
    <p:sldId id="668" r:id="rId59"/>
    <p:sldId id="664" r:id="rId60"/>
    <p:sldId id="669" r:id="rId61"/>
    <p:sldId id="670" r:id="rId62"/>
    <p:sldId id="671" r:id="rId63"/>
    <p:sldId id="673" r:id="rId64"/>
    <p:sldId id="674" r:id="rId65"/>
    <p:sldId id="675" r:id="rId66"/>
    <p:sldId id="61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جید معرفتی" initials="مجید" lastIdx="3" clrIdx="0">
    <p:extLst>
      <p:ext uri="{19B8F6BF-5375-455C-9EA6-DF929625EA0E}">
        <p15:presenceInfo xmlns:p15="http://schemas.microsoft.com/office/powerpoint/2012/main" userId="S-1-5-21-3975801099-1630822101-3362504216-2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000066"/>
    <a:srgbClr val="6699FF"/>
    <a:srgbClr val="FF0066"/>
    <a:srgbClr val="CC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73" d="100"/>
          <a:sy n="73" d="100"/>
        </p:scale>
        <p:origin x="432" y="7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Titr" panose="00000700000000000000" pitchFamily="2" charset="-78"/>
              </a:defRPr>
            </a:pPr>
            <a:r>
              <a:rPr lang="fa-IR" sz="1600" dirty="0">
                <a:solidFill>
                  <a:schemeClr val="bg1"/>
                </a:solidFill>
                <a:cs typeface="B Titr" panose="00000700000000000000" pitchFamily="2" charset="-78"/>
              </a:rPr>
              <a:t>نمودار</a:t>
            </a:r>
            <a:r>
              <a:rPr lang="fa-IR" sz="1600" baseline="0" dirty="0">
                <a:solidFill>
                  <a:schemeClr val="bg1"/>
                </a:solidFill>
                <a:cs typeface="B Titr" panose="00000700000000000000" pitchFamily="2" charset="-78"/>
              </a:rPr>
              <a:t> میزان افراد مشکوک ویزیت شده توسط پزشک</a:t>
            </a:r>
            <a:endParaRPr lang="en-US" sz="1600" dirty="0">
              <a:solidFill>
                <a:schemeClr val="bg1"/>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Titr" panose="00000700000000000000" pitchFamily="2" charset="-78"/>
            </a:defRPr>
          </a:pPr>
          <a:endParaRPr lang="fa-IR"/>
        </a:p>
      </c:txPr>
    </c:title>
    <c:autoTitleDeleted val="0"/>
    <c:plotArea>
      <c:layout/>
      <c:pieChart>
        <c:varyColors val="1"/>
        <c:ser>
          <c:idx val="0"/>
          <c:order val="0"/>
          <c:tx>
            <c:strRef>
              <c:f>Sheet1!$B$1</c:f>
              <c:strCache>
                <c:ptCount val="1"/>
                <c:pt idx="0">
                  <c:v>Sales</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AD7B-4818-988E-ECA32A32FD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7B-4818-988E-ECA32A32FDF4}"/>
              </c:ext>
            </c:extLst>
          </c:dPt>
          <c:dLbls>
            <c:dLbl>
              <c:idx val="0"/>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7B-4818-988E-ECA32A32FDF4}"/>
                </c:ext>
              </c:extLst>
            </c:dLbl>
            <c:dLbl>
              <c:idx val="1"/>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7B-4818-988E-ECA32A32FDF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a-I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افراد مشکوک  ویزیت شده توسط پزشک</c:v>
                </c:pt>
                <c:pt idx="1">
                  <c:v>افراد مشکوک ویزیت نشده توسط پزشک</c:v>
                </c:pt>
              </c:strCache>
            </c:strRef>
          </c:cat>
          <c:val>
            <c:numRef>
              <c:f>Sheet1!$B$2:$B$3</c:f>
              <c:numCache>
                <c:formatCode>General</c:formatCode>
                <c:ptCount val="2"/>
                <c:pt idx="0">
                  <c:v>7417</c:v>
                </c:pt>
                <c:pt idx="1">
                  <c:v>1527</c:v>
                </c:pt>
              </c:numCache>
            </c:numRef>
          </c:val>
          <c:extLst>
            <c:ext xmlns:c16="http://schemas.microsoft.com/office/drawing/2014/chart" uri="{C3380CC4-5D6E-409C-BE32-E72D297353CC}">
              <c16:uniqueId val="{00000004-AD7B-4818-988E-ECA32A32FDF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rgbClr val="FFFF00"/>
              </a:solidFill>
              <a:latin typeface="+mn-lt"/>
              <a:ea typeface="+mn-ea"/>
              <a:cs typeface="B Titr" panose="00000700000000000000" pitchFamily="2" charset="-78"/>
            </a:defRPr>
          </a:pPr>
          <a:endParaRPr lang="fa-IR"/>
        </a:p>
      </c:txPr>
    </c:legend>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mn-lt"/>
                <a:ea typeface="+mn-ea"/>
                <a:cs typeface="B Titr" panose="00000700000000000000" pitchFamily="2" charset="-78"/>
              </a:defRPr>
            </a:pPr>
            <a:r>
              <a:rPr lang="fa-IR" sz="1800" b="1" dirty="0">
                <a:solidFill>
                  <a:srgbClr val="0000FF"/>
                </a:solidFill>
                <a:cs typeface="B Titr" panose="00000700000000000000" pitchFamily="2" charset="-78"/>
              </a:rPr>
              <a:t>نمودار افراد ارزیابی</a:t>
            </a:r>
            <a:r>
              <a:rPr lang="fa-IR" sz="1800" b="1" baseline="0" dirty="0">
                <a:solidFill>
                  <a:srgbClr val="0000FF"/>
                </a:solidFill>
                <a:cs typeface="B Titr" panose="00000700000000000000" pitchFamily="2" charset="-78"/>
              </a:rPr>
              <a:t> شده </a:t>
            </a:r>
            <a:r>
              <a:rPr lang="fa-IR" sz="1800" b="1" dirty="0">
                <a:solidFill>
                  <a:srgbClr val="0000FF"/>
                </a:solidFill>
                <a:cs typeface="B Titr" panose="00000700000000000000" pitchFamily="2" charset="-78"/>
              </a:rPr>
              <a:t>توسط پزشک به تفکیک تشخیص</a:t>
            </a:r>
            <a:r>
              <a:rPr lang="fa-IR" sz="1800" b="1" baseline="0" dirty="0">
                <a:solidFill>
                  <a:srgbClr val="0000FF"/>
                </a:solidFill>
                <a:cs typeface="B Titr" panose="00000700000000000000" pitchFamily="2" charset="-78"/>
              </a:rPr>
              <a:t> نهایی</a:t>
            </a:r>
            <a:endParaRPr lang="en-US" sz="1800" b="1" dirty="0">
              <a:solidFill>
                <a:srgbClr val="0000FF"/>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mn-lt"/>
              <a:ea typeface="+mn-ea"/>
              <a:cs typeface="B Titr" panose="00000700000000000000" pitchFamily="2" charset="-78"/>
            </a:defRPr>
          </a:pPr>
          <a:endParaRPr lang="fa-IR"/>
        </a:p>
      </c:txPr>
    </c:title>
    <c:autoTitleDeleted val="0"/>
    <c:plotArea>
      <c:layout/>
      <c:barChart>
        <c:barDir val="col"/>
        <c:grouping val="clustered"/>
        <c:varyColors val="0"/>
        <c:ser>
          <c:idx val="0"/>
          <c:order val="0"/>
          <c:tx>
            <c:strRef>
              <c:f>Sheet1!$B$1</c:f>
              <c:strCache>
                <c:ptCount val="1"/>
                <c:pt idx="0">
                  <c:v>Series 1</c:v>
                </c:pt>
              </c:strCache>
            </c:strRef>
          </c:tx>
          <c:spPr>
            <a:solidFill>
              <a:srgbClr val="FFFF00"/>
            </a:solidFill>
            <a:ln>
              <a:noFill/>
            </a:ln>
            <a:effectLst/>
          </c:spPr>
          <c:invertIfNegative val="0"/>
          <c:dLbls>
            <c:dLbl>
              <c:idx val="0"/>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0F-4FA2-9F8D-4909BDEC6C18}"/>
                </c:ext>
              </c:extLst>
            </c:dLbl>
            <c:dLbl>
              <c:idx val="1"/>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0F-4FA2-9F8D-4909BDEC6C18}"/>
                </c:ext>
              </c:extLst>
            </c:dLbl>
            <c:dLbl>
              <c:idx val="2"/>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0F-4FA2-9F8D-4909BDEC6C1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ابتلا به آسم</c:v>
                </c:pt>
                <c:pt idx="1">
                  <c:v>عدم ابتلا به آسم</c:v>
                </c:pt>
                <c:pt idx="2">
                  <c:v>ارجاع شده به سطوح تخصصی</c:v>
                </c:pt>
              </c:strCache>
            </c:strRef>
          </c:cat>
          <c:val>
            <c:numRef>
              <c:f>Sheet1!$B$2:$B$4</c:f>
              <c:numCache>
                <c:formatCode>General</c:formatCode>
                <c:ptCount val="3"/>
                <c:pt idx="0">
                  <c:v>5761</c:v>
                </c:pt>
                <c:pt idx="1">
                  <c:v>989</c:v>
                </c:pt>
                <c:pt idx="2">
                  <c:v>667</c:v>
                </c:pt>
              </c:numCache>
            </c:numRef>
          </c:val>
          <c:extLst>
            <c:ext xmlns:c16="http://schemas.microsoft.com/office/drawing/2014/chart" uri="{C3380CC4-5D6E-409C-BE32-E72D297353CC}">
              <c16:uniqueId val="{00000003-F80F-4FA2-9F8D-4909BDEC6C18}"/>
            </c:ext>
          </c:extLst>
        </c:ser>
        <c:dLbls>
          <c:showLegendKey val="0"/>
          <c:showVal val="0"/>
          <c:showCatName val="0"/>
          <c:showSerName val="0"/>
          <c:showPercent val="0"/>
          <c:showBubbleSize val="0"/>
        </c:dLbls>
        <c:gapWidth val="219"/>
        <c:overlap val="-27"/>
        <c:axId val="279972224"/>
        <c:axId val="164824856"/>
      </c:barChart>
      <c:catAx>
        <c:axId val="27997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fa-IR"/>
          </a:p>
        </c:txPr>
        <c:crossAx val="164824856"/>
        <c:crosses val="autoZero"/>
        <c:auto val="1"/>
        <c:lblAlgn val="ctr"/>
        <c:lblOffset val="100"/>
        <c:noMultiLvlLbl val="0"/>
      </c:catAx>
      <c:valAx>
        <c:axId val="164824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7997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accent2"/>
                </a:solidFill>
                <a:latin typeface="+mn-lt"/>
                <a:ea typeface="+mn-ea"/>
                <a:cs typeface="B Titr" panose="00000700000000000000" pitchFamily="2" charset="-78"/>
              </a:defRPr>
            </a:pPr>
            <a:r>
              <a:rPr lang="fa-IR" sz="1600" dirty="0">
                <a:solidFill>
                  <a:schemeClr val="bg1"/>
                </a:solidFill>
                <a:cs typeface="B Titr" panose="00000700000000000000" pitchFamily="2" charset="-78"/>
              </a:rPr>
              <a:t>نمودار میزان سطح کنترل در بیماران</a:t>
            </a:r>
            <a:r>
              <a:rPr lang="fa-IR" sz="1600" baseline="0" dirty="0">
                <a:solidFill>
                  <a:schemeClr val="bg1"/>
                </a:solidFill>
                <a:cs typeface="B Titr" panose="00000700000000000000" pitchFamily="2" charset="-78"/>
              </a:rPr>
              <a:t> تحت پیگیری و مراقبت</a:t>
            </a:r>
            <a:endParaRPr lang="en-US" sz="1600" dirty="0">
              <a:solidFill>
                <a:schemeClr val="bg1"/>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accent2"/>
              </a:solidFill>
              <a:latin typeface="+mn-lt"/>
              <a:ea typeface="+mn-ea"/>
              <a:cs typeface="B Titr" panose="00000700000000000000" pitchFamily="2" charset="-78"/>
            </a:defRPr>
          </a:pPr>
          <a:endParaRPr lang="fa-I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B Titr" panose="00000700000000000000" pitchFamily="2" charset="-78"/>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کنترل کامل</c:v>
                </c:pt>
                <c:pt idx="1">
                  <c:v>کنترل نسبی</c:v>
                </c:pt>
                <c:pt idx="2">
                  <c:v>کنترل نشده</c:v>
                </c:pt>
              </c:strCache>
            </c:strRef>
          </c:cat>
          <c:val>
            <c:numRef>
              <c:f>Sheet1!$B$2:$B$4</c:f>
              <c:numCache>
                <c:formatCode>0%</c:formatCode>
                <c:ptCount val="3"/>
                <c:pt idx="0">
                  <c:v>0.47</c:v>
                </c:pt>
                <c:pt idx="1">
                  <c:v>0.41</c:v>
                </c:pt>
                <c:pt idx="2">
                  <c:v>0.12</c:v>
                </c:pt>
              </c:numCache>
            </c:numRef>
          </c:val>
          <c:extLst>
            <c:ext xmlns:c16="http://schemas.microsoft.com/office/drawing/2014/chart" uri="{C3380CC4-5D6E-409C-BE32-E72D297353CC}">
              <c16:uniqueId val="{00000000-0061-4D8D-A34D-5BED3F81432D}"/>
            </c:ext>
          </c:extLst>
        </c:ser>
        <c:dLbls>
          <c:showLegendKey val="0"/>
          <c:showVal val="0"/>
          <c:showCatName val="0"/>
          <c:showSerName val="0"/>
          <c:showPercent val="0"/>
          <c:showBubbleSize val="0"/>
        </c:dLbls>
        <c:gapWidth val="219"/>
        <c:overlap val="-27"/>
        <c:axId val="280275168"/>
        <c:axId val="280275560"/>
      </c:barChart>
      <c:catAx>
        <c:axId val="28027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fa-IR"/>
          </a:p>
        </c:txPr>
        <c:crossAx val="280275560"/>
        <c:crosses val="autoZero"/>
        <c:auto val="1"/>
        <c:lblAlgn val="ctr"/>
        <c:lblOffset val="100"/>
        <c:noMultiLvlLbl val="0"/>
      </c:catAx>
      <c:valAx>
        <c:axId val="280275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8027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4-24T15:29:41.828" idx="2">
    <p:pos x="2931" y="3465"/>
    <p:text>مهارکننده آنزیم تبدیل‌کننده آنژیوتانسین (به انگلیسی: ACE-inhibitor) به گروهی از داروها گفته‌می‌شود که با مهار تولید یا عملکرد آنژیوتانسین دو در درمان کم خونی کاربرد دارد.</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4-20T10:39:49.149" idx="1">
    <p:pos x="5168" y="2697"/>
    <p:text>واسکولیت یا التهاب رگ:به گروه وسیعی از بیماریهای التهابی رگهای خونی (سرخ‌رگ‌ها، سیاه‌رگ‌ها و مویرگ‌ها) گفته می‌شود.[۲] گاه واسکولیت اولیه است که بیماری بر اساس درگیری رگهای خونی به وجود می‌آید و گاه التهاب رگ به عنوان یکی از تظاهرات بیماری دیگری است. برای مثال لوپوس نوعی واسکولیت ثانویه‌است.</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3649E-7A11-4C0E-B58E-8334EF0262F3}" type="doc">
      <dgm:prSet loTypeId="urn:microsoft.com/office/officeart/2005/8/layout/vProcess5" loCatId="process" qsTypeId="urn:microsoft.com/office/officeart/2005/8/quickstyle/3d4" qsCatId="3D" csTypeId="urn:microsoft.com/office/officeart/2005/8/colors/accent1_2" csCatId="accent1" phldr="1"/>
      <dgm:spPr/>
      <dgm:t>
        <a:bodyPr/>
        <a:lstStyle/>
        <a:p>
          <a:endParaRPr lang="en-US"/>
        </a:p>
      </dgm:t>
    </dgm:pt>
    <dgm:pt modelId="{2C138ABE-4403-4D49-AE8A-09E6E6F7EDE3}">
      <dgm:prSet phldrT="[Text]" custT="1"/>
      <dgm:spPr>
        <a:solidFill>
          <a:srgbClr val="6699FF"/>
        </a:solidFill>
      </dgm:spPr>
      <dgm:t>
        <a:bodyPr/>
        <a:lstStyle/>
        <a:p>
          <a:pPr algn="ctr" rtl="1"/>
          <a:r>
            <a:rPr lang="fa-IR" sz="2400" dirty="0">
              <a:cs typeface="B Titr" panose="00000700000000000000" pitchFamily="2" charset="-78"/>
            </a:rPr>
            <a:t>پاسخ مثبت به هر یک از سوالات</a:t>
          </a:r>
          <a:endParaRPr lang="en-US" sz="2400" dirty="0">
            <a:cs typeface="B Titr" panose="00000700000000000000" pitchFamily="2" charset="-78"/>
          </a:endParaRPr>
        </a:p>
      </dgm:t>
    </dgm:pt>
    <dgm:pt modelId="{9D419D8F-5C26-42D6-9168-393ABBF67347}" type="parTrans" cxnId="{B287F29E-C4FD-4237-A4C8-2B7D189D75CB}">
      <dgm:prSet/>
      <dgm:spPr/>
      <dgm:t>
        <a:bodyPr/>
        <a:lstStyle/>
        <a:p>
          <a:endParaRPr lang="en-US" sz="2400">
            <a:cs typeface="B Titr" panose="00000700000000000000" pitchFamily="2" charset="-78"/>
          </a:endParaRPr>
        </a:p>
      </dgm:t>
    </dgm:pt>
    <dgm:pt modelId="{AB12C732-DB1E-46BD-A7EA-02FA7E1F9580}" type="sibTrans" cxnId="{B287F29E-C4FD-4237-A4C8-2B7D189D75CB}">
      <dgm:prSet custT="1"/>
      <dgm:spPr>
        <a:solidFill>
          <a:srgbClr val="FFFF00">
            <a:alpha val="90000"/>
          </a:srgbClr>
        </a:solidFill>
      </dgm:spPr>
      <dgm:t>
        <a:bodyPr/>
        <a:lstStyle/>
        <a:p>
          <a:endParaRPr lang="en-US" sz="2400">
            <a:cs typeface="B Titr" panose="00000700000000000000" pitchFamily="2" charset="-78"/>
          </a:endParaRPr>
        </a:p>
      </dgm:t>
    </dgm:pt>
    <dgm:pt modelId="{70DE6E8E-AC47-4DDB-A061-93DC8FFD2F12}">
      <dgm:prSet phldrT="[Text]" custT="1"/>
      <dgm:spPr>
        <a:solidFill>
          <a:srgbClr val="6699FF"/>
        </a:solidFill>
      </dgm:spPr>
      <dgm:t>
        <a:bodyPr/>
        <a:lstStyle/>
        <a:p>
          <a:pPr algn="ctr" rtl="1"/>
          <a:r>
            <a:rPr lang="fa-IR" sz="2400" dirty="0">
              <a:cs typeface="B Titr" panose="00000700000000000000" pitchFamily="2" charset="-78"/>
            </a:rPr>
            <a:t>ارجاع به پزشک</a:t>
          </a:r>
          <a:endParaRPr lang="en-US" sz="2400" dirty="0">
            <a:cs typeface="B Titr" panose="00000700000000000000" pitchFamily="2" charset="-78"/>
          </a:endParaRPr>
        </a:p>
      </dgm:t>
    </dgm:pt>
    <dgm:pt modelId="{C3481A5E-E539-4D71-BE85-58BFE6C8FC02}" type="parTrans" cxnId="{A2D94CF9-23DD-4CD2-B9C4-17C88B55C07F}">
      <dgm:prSet/>
      <dgm:spPr/>
      <dgm:t>
        <a:bodyPr/>
        <a:lstStyle/>
        <a:p>
          <a:endParaRPr lang="en-US" sz="2400">
            <a:cs typeface="B Titr" panose="00000700000000000000" pitchFamily="2" charset="-78"/>
          </a:endParaRPr>
        </a:p>
      </dgm:t>
    </dgm:pt>
    <dgm:pt modelId="{178D03E8-6CAB-4962-8845-D5198F6711BF}" type="sibTrans" cxnId="{A2D94CF9-23DD-4CD2-B9C4-17C88B55C07F}">
      <dgm:prSet/>
      <dgm:spPr/>
      <dgm:t>
        <a:bodyPr/>
        <a:lstStyle/>
        <a:p>
          <a:endParaRPr lang="en-US" sz="2400">
            <a:cs typeface="B Titr" panose="00000700000000000000" pitchFamily="2" charset="-78"/>
          </a:endParaRPr>
        </a:p>
      </dgm:t>
    </dgm:pt>
    <dgm:pt modelId="{C7359862-2396-4F84-8E0F-D6771FDA4D78}" type="pres">
      <dgm:prSet presAssocID="{3D03649E-7A11-4C0E-B58E-8334EF0262F3}" presName="outerComposite" presStyleCnt="0">
        <dgm:presLayoutVars>
          <dgm:chMax val="5"/>
          <dgm:dir/>
          <dgm:resizeHandles val="exact"/>
        </dgm:presLayoutVars>
      </dgm:prSet>
      <dgm:spPr/>
      <dgm:t>
        <a:bodyPr/>
        <a:lstStyle/>
        <a:p>
          <a:endParaRPr lang="en-US"/>
        </a:p>
      </dgm:t>
    </dgm:pt>
    <dgm:pt modelId="{3359CA36-C96A-490F-81CC-B761B2229F92}" type="pres">
      <dgm:prSet presAssocID="{3D03649E-7A11-4C0E-B58E-8334EF0262F3}" presName="dummyMaxCanvas" presStyleCnt="0">
        <dgm:presLayoutVars/>
      </dgm:prSet>
      <dgm:spPr/>
    </dgm:pt>
    <dgm:pt modelId="{76FC9347-F3D7-4805-87D8-BA6159208835}" type="pres">
      <dgm:prSet presAssocID="{3D03649E-7A11-4C0E-B58E-8334EF0262F3}" presName="TwoNodes_1" presStyleLbl="node1" presStyleIdx="0" presStyleCnt="2">
        <dgm:presLayoutVars>
          <dgm:bulletEnabled val="1"/>
        </dgm:presLayoutVars>
      </dgm:prSet>
      <dgm:spPr/>
      <dgm:t>
        <a:bodyPr/>
        <a:lstStyle/>
        <a:p>
          <a:endParaRPr lang="en-US"/>
        </a:p>
      </dgm:t>
    </dgm:pt>
    <dgm:pt modelId="{1B6CC0B4-9A69-42C5-A48D-2F5DC96C0E2F}" type="pres">
      <dgm:prSet presAssocID="{3D03649E-7A11-4C0E-B58E-8334EF0262F3}" presName="TwoNodes_2" presStyleLbl="node1" presStyleIdx="1" presStyleCnt="2">
        <dgm:presLayoutVars>
          <dgm:bulletEnabled val="1"/>
        </dgm:presLayoutVars>
      </dgm:prSet>
      <dgm:spPr/>
      <dgm:t>
        <a:bodyPr/>
        <a:lstStyle/>
        <a:p>
          <a:endParaRPr lang="en-US"/>
        </a:p>
      </dgm:t>
    </dgm:pt>
    <dgm:pt modelId="{8317C61C-EC54-47A3-ACCF-CDD295512F90}" type="pres">
      <dgm:prSet presAssocID="{3D03649E-7A11-4C0E-B58E-8334EF0262F3}" presName="TwoConn_1-2" presStyleLbl="fgAccFollowNode1" presStyleIdx="0" presStyleCnt="1">
        <dgm:presLayoutVars>
          <dgm:bulletEnabled val="1"/>
        </dgm:presLayoutVars>
      </dgm:prSet>
      <dgm:spPr/>
      <dgm:t>
        <a:bodyPr/>
        <a:lstStyle/>
        <a:p>
          <a:endParaRPr lang="en-US"/>
        </a:p>
      </dgm:t>
    </dgm:pt>
    <dgm:pt modelId="{22F86C59-20B9-415B-95A5-825A7A3E7366}" type="pres">
      <dgm:prSet presAssocID="{3D03649E-7A11-4C0E-B58E-8334EF0262F3}" presName="TwoNodes_1_text" presStyleLbl="node1" presStyleIdx="1" presStyleCnt="2">
        <dgm:presLayoutVars>
          <dgm:bulletEnabled val="1"/>
        </dgm:presLayoutVars>
      </dgm:prSet>
      <dgm:spPr/>
      <dgm:t>
        <a:bodyPr/>
        <a:lstStyle/>
        <a:p>
          <a:endParaRPr lang="en-US"/>
        </a:p>
      </dgm:t>
    </dgm:pt>
    <dgm:pt modelId="{DAAE1F95-2461-43B6-A549-7676503AD510}" type="pres">
      <dgm:prSet presAssocID="{3D03649E-7A11-4C0E-B58E-8334EF0262F3}" presName="TwoNodes_2_text" presStyleLbl="node1" presStyleIdx="1" presStyleCnt="2">
        <dgm:presLayoutVars>
          <dgm:bulletEnabled val="1"/>
        </dgm:presLayoutVars>
      </dgm:prSet>
      <dgm:spPr/>
      <dgm:t>
        <a:bodyPr/>
        <a:lstStyle/>
        <a:p>
          <a:endParaRPr lang="en-US"/>
        </a:p>
      </dgm:t>
    </dgm:pt>
  </dgm:ptLst>
  <dgm:cxnLst>
    <dgm:cxn modelId="{E035C82D-D653-4C55-BA12-4095A48A9666}" type="presOf" srcId="{2C138ABE-4403-4D49-AE8A-09E6E6F7EDE3}" destId="{22F86C59-20B9-415B-95A5-825A7A3E7366}" srcOrd="1" destOrd="0" presId="urn:microsoft.com/office/officeart/2005/8/layout/vProcess5"/>
    <dgm:cxn modelId="{A2D94CF9-23DD-4CD2-B9C4-17C88B55C07F}" srcId="{3D03649E-7A11-4C0E-B58E-8334EF0262F3}" destId="{70DE6E8E-AC47-4DDB-A061-93DC8FFD2F12}" srcOrd="1" destOrd="0" parTransId="{C3481A5E-E539-4D71-BE85-58BFE6C8FC02}" sibTransId="{178D03E8-6CAB-4962-8845-D5198F6711BF}"/>
    <dgm:cxn modelId="{AC2F53DC-0321-491B-A44A-51DB9E01E17B}" type="presOf" srcId="{3D03649E-7A11-4C0E-B58E-8334EF0262F3}" destId="{C7359862-2396-4F84-8E0F-D6771FDA4D78}" srcOrd="0" destOrd="0" presId="urn:microsoft.com/office/officeart/2005/8/layout/vProcess5"/>
    <dgm:cxn modelId="{75B1700F-24B3-47F1-943C-4C64DE704D76}" type="presOf" srcId="{AB12C732-DB1E-46BD-A7EA-02FA7E1F9580}" destId="{8317C61C-EC54-47A3-ACCF-CDD295512F90}" srcOrd="0" destOrd="0" presId="urn:microsoft.com/office/officeart/2005/8/layout/vProcess5"/>
    <dgm:cxn modelId="{66ABFD83-51C5-4CCE-8A0A-4E8923DAA904}" type="presOf" srcId="{2C138ABE-4403-4D49-AE8A-09E6E6F7EDE3}" destId="{76FC9347-F3D7-4805-87D8-BA6159208835}" srcOrd="0" destOrd="0" presId="urn:microsoft.com/office/officeart/2005/8/layout/vProcess5"/>
    <dgm:cxn modelId="{1426E1AE-DE6C-4559-BE4D-FBA6258B10A4}" type="presOf" srcId="{70DE6E8E-AC47-4DDB-A061-93DC8FFD2F12}" destId="{DAAE1F95-2461-43B6-A549-7676503AD510}" srcOrd="1" destOrd="0" presId="urn:microsoft.com/office/officeart/2005/8/layout/vProcess5"/>
    <dgm:cxn modelId="{B287F29E-C4FD-4237-A4C8-2B7D189D75CB}" srcId="{3D03649E-7A11-4C0E-B58E-8334EF0262F3}" destId="{2C138ABE-4403-4D49-AE8A-09E6E6F7EDE3}" srcOrd="0" destOrd="0" parTransId="{9D419D8F-5C26-42D6-9168-393ABBF67347}" sibTransId="{AB12C732-DB1E-46BD-A7EA-02FA7E1F9580}"/>
    <dgm:cxn modelId="{0AF262B7-C0CF-4A03-8FDA-CF7E34A676D2}" type="presOf" srcId="{70DE6E8E-AC47-4DDB-A061-93DC8FFD2F12}" destId="{1B6CC0B4-9A69-42C5-A48D-2F5DC96C0E2F}" srcOrd="0" destOrd="0" presId="urn:microsoft.com/office/officeart/2005/8/layout/vProcess5"/>
    <dgm:cxn modelId="{92FAE831-EA50-4BDE-B1B6-E0CA5D861520}" type="presParOf" srcId="{C7359862-2396-4F84-8E0F-D6771FDA4D78}" destId="{3359CA36-C96A-490F-81CC-B761B2229F92}" srcOrd="0" destOrd="0" presId="urn:microsoft.com/office/officeart/2005/8/layout/vProcess5"/>
    <dgm:cxn modelId="{A0E6CBE5-3C71-4A5E-8542-055A3D2D075F}" type="presParOf" srcId="{C7359862-2396-4F84-8E0F-D6771FDA4D78}" destId="{76FC9347-F3D7-4805-87D8-BA6159208835}" srcOrd="1" destOrd="0" presId="urn:microsoft.com/office/officeart/2005/8/layout/vProcess5"/>
    <dgm:cxn modelId="{338E5E9F-3873-4A66-AAED-0BB11DA8FFD1}" type="presParOf" srcId="{C7359862-2396-4F84-8E0F-D6771FDA4D78}" destId="{1B6CC0B4-9A69-42C5-A48D-2F5DC96C0E2F}" srcOrd="2" destOrd="0" presId="urn:microsoft.com/office/officeart/2005/8/layout/vProcess5"/>
    <dgm:cxn modelId="{3382EA5A-E92B-407D-84A4-1C03FDEDF8D0}" type="presParOf" srcId="{C7359862-2396-4F84-8E0F-D6771FDA4D78}" destId="{8317C61C-EC54-47A3-ACCF-CDD295512F90}" srcOrd="3" destOrd="0" presId="urn:microsoft.com/office/officeart/2005/8/layout/vProcess5"/>
    <dgm:cxn modelId="{81C268AC-064B-41C8-AA91-0CEEDB8F7C0D}" type="presParOf" srcId="{C7359862-2396-4F84-8E0F-D6771FDA4D78}" destId="{22F86C59-20B9-415B-95A5-825A7A3E7366}" srcOrd="4" destOrd="0" presId="urn:microsoft.com/office/officeart/2005/8/layout/vProcess5"/>
    <dgm:cxn modelId="{4231C60E-596E-4E79-A9BC-5953DACCA139}" type="presParOf" srcId="{C7359862-2396-4F84-8E0F-D6771FDA4D78}" destId="{DAAE1F95-2461-43B6-A549-7676503AD51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8781A0-FDE5-4161-B936-F0E7D9415FB5}"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40039015-2FDF-41A6-9BFD-FF2389173719}">
      <dgm:prSet phldrT="[Text]" custT="1"/>
      <dgm:spPr>
        <a:solidFill>
          <a:srgbClr val="6699FF"/>
        </a:solidFill>
      </dgm:spPr>
      <dgm:t>
        <a:bodyPr/>
        <a:lstStyle/>
        <a:p>
          <a:r>
            <a:rPr lang="fa-IR" sz="2000" dirty="0">
              <a:cs typeface="B Titr" panose="00000700000000000000" pitchFamily="2" charset="-78"/>
            </a:rPr>
            <a:t>شرح حال</a:t>
          </a:r>
          <a:endParaRPr lang="en-US" sz="2000" dirty="0">
            <a:cs typeface="B Titr" panose="00000700000000000000" pitchFamily="2" charset="-78"/>
          </a:endParaRPr>
        </a:p>
      </dgm:t>
    </dgm:pt>
    <dgm:pt modelId="{2635D178-D4F0-4DA7-AD27-D4F33BD3E106}" type="parTrans" cxnId="{57692672-D6D8-40C6-99E4-EA7C17BD300D}">
      <dgm:prSet/>
      <dgm:spPr/>
      <dgm:t>
        <a:bodyPr/>
        <a:lstStyle/>
        <a:p>
          <a:endParaRPr lang="en-US" sz="2000">
            <a:cs typeface="B Titr" panose="00000700000000000000" pitchFamily="2" charset="-78"/>
          </a:endParaRPr>
        </a:p>
      </dgm:t>
    </dgm:pt>
    <dgm:pt modelId="{B717660C-704D-4DCC-AF7E-6F61F335B0A1}" type="sibTrans" cxnId="{57692672-D6D8-40C6-99E4-EA7C17BD300D}">
      <dgm:prSet custT="1"/>
      <dgm:spPr>
        <a:solidFill>
          <a:srgbClr val="FFFF00"/>
        </a:solidFill>
      </dgm:spPr>
      <dgm:t>
        <a:bodyPr/>
        <a:lstStyle/>
        <a:p>
          <a:endParaRPr lang="en-US" sz="2000">
            <a:cs typeface="B Titr" panose="00000700000000000000" pitchFamily="2" charset="-78"/>
          </a:endParaRPr>
        </a:p>
      </dgm:t>
    </dgm:pt>
    <dgm:pt modelId="{9F283D7E-4CB6-4CF8-A74B-7727F2132780}">
      <dgm:prSet phldrT="[Text]" custT="1"/>
      <dgm:spPr>
        <a:solidFill>
          <a:srgbClr val="6699FF"/>
        </a:solidFill>
      </dgm:spPr>
      <dgm:t>
        <a:bodyPr/>
        <a:lstStyle/>
        <a:p>
          <a:r>
            <a:rPr lang="fa-IR" sz="2000" dirty="0">
              <a:cs typeface="B Titr" panose="00000700000000000000" pitchFamily="2" charset="-78"/>
            </a:rPr>
            <a:t>معاینه بالینی</a:t>
          </a:r>
          <a:endParaRPr lang="en-US" sz="2000" dirty="0">
            <a:cs typeface="B Titr" panose="00000700000000000000" pitchFamily="2" charset="-78"/>
          </a:endParaRPr>
        </a:p>
      </dgm:t>
    </dgm:pt>
    <dgm:pt modelId="{32A20E63-1668-4142-97E7-C2FDE2E432C7}" type="parTrans" cxnId="{7F751DF6-74AD-4E27-917A-D1A51D86AD3C}">
      <dgm:prSet/>
      <dgm:spPr/>
      <dgm:t>
        <a:bodyPr/>
        <a:lstStyle/>
        <a:p>
          <a:endParaRPr lang="en-US" sz="2000">
            <a:cs typeface="B Titr" panose="00000700000000000000" pitchFamily="2" charset="-78"/>
          </a:endParaRPr>
        </a:p>
      </dgm:t>
    </dgm:pt>
    <dgm:pt modelId="{4C847C20-6A6D-440B-8479-77158EC822B0}" type="sibTrans" cxnId="{7F751DF6-74AD-4E27-917A-D1A51D86AD3C}">
      <dgm:prSet custT="1"/>
      <dgm:spPr>
        <a:solidFill>
          <a:srgbClr val="FFFF00"/>
        </a:solidFill>
      </dgm:spPr>
      <dgm:t>
        <a:bodyPr/>
        <a:lstStyle/>
        <a:p>
          <a:endParaRPr lang="en-US" sz="2000">
            <a:cs typeface="B Titr" panose="00000700000000000000" pitchFamily="2" charset="-78"/>
          </a:endParaRPr>
        </a:p>
      </dgm:t>
    </dgm:pt>
    <dgm:pt modelId="{7653A85B-04EA-48C6-9AFA-3C9D242C6F3E}">
      <dgm:prSet phldrT="[Text]" custT="1"/>
      <dgm:spPr>
        <a:solidFill>
          <a:srgbClr val="6699FF"/>
        </a:solidFill>
      </dgm:spPr>
      <dgm:t>
        <a:bodyPr/>
        <a:lstStyle/>
        <a:p>
          <a:r>
            <a:rPr lang="fa-IR" sz="2000" dirty="0">
              <a:cs typeface="B Titr" panose="00000700000000000000" pitchFamily="2" charset="-78"/>
            </a:rPr>
            <a:t>ارزیابی عملکرد ریوی</a:t>
          </a:r>
          <a:endParaRPr lang="en-US" sz="2000" dirty="0">
            <a:cs typeface="B Titr" panose="00000700000000000000" pitchFamily="2" charset="-78"/>
          </a:endParaRPr>
        </a:p>
      </dgm:t>
    </dgm:pt>
    <dgm:pt modelId="{DB8F80D6-049E-46F6-B9B8-CEEC518E41F1}" type="parTrans" cxnId="{46DDDA5D-5362-4193-9198-D5019D892F97}">
      <dgm:prSet/>
      <dgm:spPr/>
      <dgm:t>
        <a:bodyPr/>
        <a:lstStyle/>
        <a:p>
          <a:endParaRPr lang="en-US" sz="2000">
            <a:cs typeface="B Titr" panose="00000700000000000000" pitchFamily="2" charset="-78"/>
          </a:endParaRPr>
        </a:p>
      </dgm:t>
    </dgm:pt>
    <dgm:pt modelId="{46AEB75E-D7E2-4985-B514-02A377C9DABF}" type="sibTrans" cxnId="{46DDDA5D-5362-4193-9198-D5019D892F97}">
      <dgm:prSet custT="1"/>
      <dgm:spPr>
        <a:solidFill>
          <a:srgbClr val="FFFF00"/>
        </a:solidFill>
      </dgm:spPr>
      <dgm:t>
        <a:bodyPr/>
        <a:lstStyle/>
        <a:p>
          <a:endParaRPr lang="en-US" sz="2000">
            <a:cs typeface="B Titr" panose="00000700000000000000" pitchFamily="2" charset="-78"/>
          </a:endParaRPr>
        </a:p>
      </dgm:t>
    </dgm:pt>
    <dgm:pt modelId="{47400437-766E-4DE2-A2DB-CBA7A6C76A9C}" type="pres">
      <dgm:prSet presAssocID="{CA8781A0-FDE5-4161-B936-F0E7D9415FB5}" presName="cycle" presStyleCnt="0">
        <dgm:presLayoutVars>
          <dgm:dir/>
          <dgm:resizeHandles val="exact"/>
        </dgm:presLayoutVars>
      </dgm:prSet>
      <dgm:spPr/>
      <dgm:t>
        <a:bodyPr/>
        <a:lstStyle/>
        <a:p>
          <a:endParaRPr lang="en-US"/>
        </a:p>
      </dgm:t>
    </dgm:pt>
    <dgm:pt modelId="{652B99CC-CABC-4E27-A430-7F4E54E385FD}" type="pres">
      <dgm:prSet presAssocID="{40039015-2FDF-41A6-9BFD-FF2389173719}" presName="node" presStyleLbl="node1" presStyleIdx="0" presStyleCnt="3">
        <dgm:presLayoutVars>
          <dgm:bulletEnabled val="1"/>
        </dgm:presLayoutVars>
      </dgm:prSet>
      <dgm:spPr/>
      <dgm:t>
        <a:bodyPr/>
        <a:lstStyle/>
        <a:p>
          <a:endParaRPr lang="en-US"/>
        </a:p>
      </dgm:t>
    </dgm:pt>
    <dgm:pt modelId="{FABC88DF-24DB-43D5-8CDB-7706EA3B7C09}" type="pres">
      <dgm:prSet presAssocID="{B717660C-704D-4DCC-AF7E-6F61F335B0A1}" presName="sibTrans" presStyleLbl="sibTrans2D1" presStyleIdx="0" presStyleCnt="3"/>
      <dgm:spPr/>
      <dgm:t>
        <a:bodyPr/>
        <a:lstStyle/>
        <a:p>
          <a:endParaRPr lang="en-US"/>
        </a:p>
      </dgm:t>
    </dgm:pt>
    <dgm:pt modelId="{2EBA6B34-C33E-46EA-AC8F-8BAE2B0AB91F}" type="pres">
      <dgm:prSet presAssocID="{B717660C-704D-4DCC-AF7E-6F61F335B0A1}" presName="connectorText" presStyleLbl="sibTrans2D1" presStyleIdx="0" presStyleCnt="3"/>
      <dgm:spPr/>
      <dgm:t>
        <a:bodyPr/>
        <a:lstStyle/>
        <a:p>
          <a:endParaRPr lang="en-US"/>
        </a:p>
      </dgm:t>
    </dgm:pt>
    <dgm:pt modelId="{C3180C4E-2ED4-4FBA-8C58-7B279331EB34}" type="pres">
      <dgm:prSet presAssocID="{9F283D7E-4CB6-4CF8-A74B-7727F2132780}" presName="node" presStyleLbl="node1" presStyleIdx="1" presStyleCnt="3">
        <dgm:presLayoutVars>
          <dgm:bulletEnabled val="1"/>
        </dgm:presLayoutVars>
      </dgm:prSet>
      <dgm:spPr/>
      <dgm:t>
        <a:bodyPr/>
        <a:lstStyle/>
        <a:p>
          <a:endParaRPr lang="en-US"/>
        </a:p>
      </dgm:t>
    </dgm:pt>
    <dgm:pt modelId="{8EE37026-A780-4352-8F56-98EE25C978E1}" type="pres">
      <dgm:prSet presAssocID="{4C847C20-6A6D-440B-8479-77158EC822B0}" presName="sibTrans" presStyleLbl="sibTrans2D1" presStyleIdx="1" presStyleCnt="3"/>
      <dgm:spPr/>
      <dgm:t>
        <a:bodyPr/>
        <a:lstStyle/>
        <a:p>
          <a:endParaRPr lang="en-US"/>
        </a:p>
      </dgm:t>
    </dgm:pt>
    <dgm:pt modelId="{EBA33C78-84DF-46AA-9B15-D5ED0464F507}" type="pres">
      <dgm:prSet presAssocID="{4C847C20-6A6D-440B-8479-77158EC822B0}" presName="connectorText" presStyleLbl="sibTrans2D1" presStyleIdx="1" presStyleCnt="3"/>
      <dgm:spPr/>
      <dgm:t>
        <a:bodyPr/>
        <a:lstStyle/>
        <a:p>
          <a:endParaRPr lang="en-US"/>
        </a:p>
      </dgm:t>
    </dgm:pt>
    <dgm:pt modelId="{DD5F329C-DC20-4F99-9250-F2B4F9C50B69}" type="pres">
      <dgm:prSet presAssocID="{7653A85B-04EA-48C6-9AFA-3C9D242C6F3E}" presName="node" presStyleLbl="node1" presStyleIdx="2" presStyleCnt="3">
        <dgm:presLayoutVars>
          <dgm:bulletEnabled val="1"/>
        </dgm:presLayoutVars>
      </dgm:prSet>
      <dgm:spPr/>
      <dgm:t>
        <a:bodyPr/>
        <a:lstStyle/>
        <a:p>
          <a:endParaRPr lang="en-US"/>
        </a:p>
      </dgm:t>
    </dgm:pt>
    <dgm:pt modelId="{5C94C4BA-A0C6-4016-A276-C69DF6206E46}" type="pres">
      <dgm:prSet presAssocID="{46AEB75E-D7E2-4985-B514-02A377C9DABF}" presName="sibTrans" presStyleLbl="sibTrans2D1" presStyleIdx="2" presStyleCnt="3"/>
      <dgm:spPr/>
      <dgm:t>
        <a:bodyPr/>
        <a:lstStyle/>
        <a:p>
          <a:endParaRPr lang="en-US"/>
        </a:p>
      </dgm:t>
    </dgm:pt>
    <dgm:pt modelId="{C954B4EC-2FDB-43CE-BEE4-806E75072729}" type="pres">
      <dgm:prSet presAssocID="{46AEB75E-D7E2-4985-B514-02A377C9DABF}" presName="connectorText" presStyleLbl="sibTrans2D1" presStyleIdx="2" presStyleCnt="3"/>
      <dgm:spPr/>
      <dgm:t>
        <a:bodyPr/>
        <a:lstStyle/>
        <a:p>
          <a:endParaRPr lang="en-US"/>
        </a:p>
      </dgm:t>
    </dgm:pt>
  </dgm:ptLst>
  <dgm:cxnLst>
    <dgm:cxn modelId="{308E9721-70E6-447A-A9AD-A3EA0EEF6B7D}" type="presOf" srcId="{7653A85B-04EA-48C6-9AFA-3C9D242C6F3E}" destId="{DD5F329C-DC20-4F99-9250-F2B4F9C50B69}" srcOrd="0" destOrd="0" presId="urn:microsoft.com/office/officeart/2005/8/layout/cycle2"/>
    <dgm:cxn modelId="{86B2D08A-F949-4D42-A829-8C01B9DD8C0C}" type="presOf" srcId="{46AEB75E-D7E2-4985-B514-02A377C9DABF}" destId="{5C94C4BA-A0C6-4016-A276-C69DF6206E46}" srcOrd="0" destOrd="0" presId="urn:microsoft.com/office/officeart/2005/8/layout/cycle2"/>
    <dgm:cxn modelId="{F4AD2B17-2EB1-4A13-BE38-7FA1EDC8B53A}" type="presOf" srcId="{CA8781A0-FDE5-4161-B936-F0E7D9415FB5}" destId="{47400437-766E-4DE2-A2DB-CBA7A6C76A9C}" srcOrd="0" destOrd="0" presId="urn:microsoft.com/office/officeart/2005/8/layout/cycle2"/>
    <dgm:cxn modelId="{84E1E415-706D-4441-990F-1BA420DE4239}" type="presOf" srcId="{9F283D7E-4CB6-4CF8-A74B-7727F2132780}" destId="{C3180C4E-2ED4-4FBA-8C58-7B279331EB34}" srcOrd="0" destOrd="0" presId="urn:microsoft.com/office/officeart/2005/8/layout/cycle2"/>
    <dgm:cxn modelId="{8DBB3199-258A-4A42-A40F-50917499C280}" type="presOf" srcId="{46AEB75E-D7E2-4985-B514-02A377C9DABF}" destId="{C954B4EC-2FDB-43CE-BEE4-806E75072729}" srcOrd="1" destOrd="0" presId="urn:microsoft.com/office/officeart/2005/8/layout/cycle2"/>
    <dgm:cxn modelId="{57692672-D6D8-40C6-99E4-EA7C17BD300D}" srcId="{CA8781A0-FDE5-4161-B936-F0E7D9415FB5}" destId="{40039015-2FDF-41A6-9BFD-FF2389173719}" srcOrd="0" destOrd="0" parTransId="{2635D178-D4F0-4DA7-AD27-D4F33BD3E106}" sibTransId="{B717660C-704D-4DCC-AF7E-6F61F335B0A1}"/>
    <dgm:cxn modelId="{2E693577-31EA-4707-BDE5-8DA81AF604B8}" type="presOf" srcId="{B717660C-704D-4DCC-AF7E-6F61F335B0A1}" destId="{FABC88DF-24DB-43D5-8CDB-7706EA3B7C09}" srcOrd="0" destOrd="0" presId="urn:microsoft.com/office/officeart/2005/8/layout/cycle2"/>
    <dgm:cxn modelId="{3EDAFE9C-1560-45B3-8046-422261159EDC}" type="presOf" srcId="{40039015-2FDF-41A6-9BFD-FF2389173719}" destId="{652B99CC-CABC-4E27-A430-7F4E54E385FD}" srcOrd="0" destOrd="0" presId="urn:microsoft.com/office/officeart/2005/8/layout/cycle2"/>
    <dgm:cxn modelId="{46DDDA5D-5362-4193-9198-D5019D892F97}" srcId="{CA8781A0-FDE5-4161-B936-F0E7D9415FB5}" destId="{7653A85B-04EA-48C6-9AFA-3C9D242C6F3E}" srcOrd="2" destOrd="0" parTransId="{DB8F80D6-049E-46F6-B9B8-CEEC518E41F1}" sibTransId="{46AEB75E-D7E2-4985-B514-02A377C9DABF}"/>
    <dgm:cxn modelId="{7F751DF6-74AD-4E27-917A-D1A51D86AD3C}" srcId="{CA8781A0-FDE5-4161-B936-F0E7D9415FB5}" destId="{9F283D7E-4CB6-4CF8-A74B-7727F2132780}" srcOrd="1" destOrd="0" parTransId="{32A20E63-1668-4142-97E7-C2FDE2E432C7}" sibTransId="{4C847C20-6A6D-440B-8479-77158EC822B0}"/>
    <dgm:cxn modelId="{8601337E-249B-4D03-A948-B756D9FC5733}" type="presOf" srcId="{4C847C20-6A6D-440B-8479-77158EC822B0}" destId="{EBA33C78-84DF-46AA-9B15-D5ED0464F507}" srcOrd="1" destOrd="0" presId="urn:microsoft.com/office/officeart/2005/8/layout/cycle2"/>
    <dgm:cxn modelId="{8131C53C-1A89-4E95-A569-735F7B6DADC1}" type="presOf" srcId="{B717660C-704D-4DCC-AF7E-6F61F335B0A1}" destId="{2EBA6B34-C33E-46EA-AC8F-8BAE2B0AB91F}" srcOrd="1" destOrd="0" presId="urn:microsoft.com/office/officeart/2005/8/layout/cycle2"/>
    <dgm:cxn modelId="{BA474BE7-165E-4B3B-B436-C7EDCA52BC66}" type="presOf" srcId="{4C847C20-6A6D-440B-8479-77158EC822B0}" destId="{8EE37026-A780-4352-8F56-98EE25C978E1}" srcOrd="0" destOrd="0" presId="urn:microsoft.com/office/officeart/2005/8/layout/cycle2"/>
    <dgm:cxn modelId="{9E3E4113-49D1-4AF6-9D83-8ADB6A842423}" type="presParOf" srcId="{47400437-766E-4DE2-A2DB-CBA7A6C76A9C}" destId="{652B99CC-CABC-4E27-A430-7F4E54E385FD}" srcOrd="0" destOrd="0" presId="urn:microsoft.com/office/officeart/2005/8/layout/cycle2"/>
    <dgm:cxn modelId="{225954DB-89FF-4C16-A118-4535446968DC}" type="presParOf" srcId="{47400437-766E-4DE2-A2DB-CBA7A6C76A9C}" destId="{FABC88DF-24DB-43D5-8CDB-7706EA3B7C09}" srcOrd="1" destOrd="0" presId="urn:microsoft.com/office/officeart/2005/8/layout/cycle2"/>
    <dgm:cxn modelId="{181AC5C1-DEEC-44B2-AB25-2E22BA8E3A54}" type="presParOf" srcId="{FABC88DF-24DB-43D5-8CDB-7706EA3B7C09}" destId="{2EBA6B34-C33E-46EA-AC8F-8BAE2B0AB91F}" srcOrd="0" destOrd="0" presId="urn:microsoft.com/office/officeart/2005/8/layout/cycle2"/>
    <dgm:cxn modelId="{F3618D32-E02C-4462-AB00-2ABDA2BD20D1}" type="presParOf" srcId="{47400437-766E-4DE2-A2DB-CBA7A6C76A9C}" destId="{C3180C4E-2ED4-4FBA-8C58-7B279331EB34}" srcOrd="2" destOrd="0" presId="urn:microsoft.com/office/officeart/2005/8/layout/cycle2"/>
    <dgm:cxn modelId="{0A10F92C-5864-41C3-BA49-ADFC486A79B8}" type="presParOf" srcId="{47400437-766E-4DE2-A2DB-CBA7A6C76A9C}" destId="{8EE37026-A780-4352-8F56-98EE25C978E1}" srcOrd="3" destOrd="0" presId="urn:microsoft.com/office/officeart/2005/8/layout/cycle2"/>
    <dgm:cxn modelId="{57E478E4-4703-4668-9A76-A0702D2283BF}" type="presParOf" srcId="{8EE37026-A780-4352-8F56-98EE25C978E1}" destId="{EBA33C78-84DF-46AA-9B15-D5ED0464F507}" srcOrd="0" destOrd="0" presId="urn:microsoft.com/office/officeart/2005/8/layout/cycle2"/>
    <dgm:cxn modelId="{44129538-2390-4F20-9772-5621DEE36AFE}" type="presParOf" srcId="{47400437-766E-4DE2-A2DB-CBA7A6C76A9C}" destId="{DD5F329C-DC20-4F99-9250-F2B4F9C50B69}" srcOrd="4" destOrd="0" presId="urn:microsoft.com/office/officeart/2005/8/layout/cycle2"/>
    <dgm:cxn modelId="{39D635CB-FF03-46E6-BE86-CEE6EA30FF29}" type="presParOf" srcId="{47400437-766E-4DE2-A2DB-CBA7A6C76A9C}" destId="{5C94C4BA-A0C6-4016-A276-C69DF6206E46}" srcOrd="5" destOrd="0" presId="urn:microsoft.com/office/officeart/2005/8/layout/cycle2"/>
    <dgm:cxn modelId="{BC6ED276-5204-4D02-A07A-153EAB6AC7D6}" type="presParOf" srcId="{5C94C4BA-A0C6-4016-A276-C69DF6206E46}" destId="{C954B4EC-2FDB-43CE-BEE4-806E750727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E0E008-1C10-4199-BCAF-E992C5760C98}" type="doc">
      <dgm:prSet loTypeId="urn:microsoft.com/office/officeart/2005/8/layout/process1" loCatId="process" qsTypeId="urn:microsoft.com/office/officeart/2005/8/quickstyle/simple5" qsCatId="simple" csTypeId="urn:microsoft.com/office/officeart/2005/8/colors/accent1_2" csCatId="accent1" phldr="1"/>
      <dgm:spPr/>
    </dgm:pt>
    <dgm:pt modelId="{B3653C34-2818-41B0-9303-A590E7BC0E0C}">
      <dgm:prSet phldrT="[Text]" custT="1"/>
      <dgm:spPr>
        <a:solidFill>
          <a:srgbClr val="6699FF"/>
        </a:solidFill>
      </dgm:spPr>
      <dgm:t>
        <a:bodyPr/>
        <a:lstStyle/>
        <a:p>
          <a:pPr rtl="1"/>
          <a:r>
            <a:rPr lang="fa-IR" sz="2000" b="1" dirty="0">
              <a:cs typeface="B Nazanin" panose="00000400000000000000" pitchFamily="2" charset="-78"/>
            </a:rPr>
            <a:t>اسپیرومتری یا پیک فلومتری</a:t>
          </a:r>
          <a:endParaRPr lang="en-US" sz="2000" b="1" dirty="0">
            <a:cs typeface="B Nazanin" panose="00000400000000000000" pitchFamily="2" charset="-78"/>
          </a:endParaRPr>
        </a:p>
      </dgm:t>
    </dgm:pt>
    <dgm:pt modelId="{19A165B4-AE36-4BB1-A437-58CF02B60386}" type="parTrans" cxnId="{79801BAE-0B92-4B32-8845-7976F0E20BAC}">
      <dgm:prSet/>
      <dgm:spPr/>
      <dgm:t>
        <a:bodyPr/>
        <a:lstStyle/>
        <a:p>
          <a:endParaRPr lang="en-US" sz="2000" b="1">
            <a:cs typeface="B Nazanin" panose="00000400000000000000" pitchFamily="2" charset="-78"/>
          </a:endParaRPr>
        </a:p>
      </dgm:t>
    </dgm:pt>
    <dgm:pt modelId="{7579F1A6-02F0-43B1-B547-398012A75F79}" type="sibTrans" cxnId="{79801BAE-0B92-4B32-8845-7976F0E20BAC}">
      <dgm:prSet custT="1"/>
      <dgm:spPr>
        <a:solidFill>
          <a:srgbClr val="FFFF00"/>
        </a:solidFill>
      </dgm:spPr>
      <dgm:t>
        <a:bodyPr/>
        <a:lstStyle/>
        <a:p>
          <a:endParaRPr lang="en-US" sz="2000" b="1">
            <a:cs typeface="B Nazanin" panose="00000400000000000000" pitchFamily="2" charset="-78"/>
          </a:endParaRPr>
        </a:p>
      </dgm:t>
    </dgm:pt>
    <dgm:pt modelId="{07F54AE6-266C-4172-BD6B-B7A1CB66ECA5}">
      <dgm:prSet phldrT="[Text]" custT="1"/>
      <dgm:spPr>
        <a:solidFill>
          <a:srgbClr val="6699FF"/>
        </a:solidFill>
      </dgm:spPr>
      <dgm:t>
        <a:bodyPr/>
        <a:lstStyle/>
        <a:p>
          <a:pPr rtl="1"/>
          <a:r>
            <a:rPr lang="en-US" sz="1800" b="1" dirty="0">
              <a:cs typeface="B Nazanin" panose="00000400000000000000" pitchFamily="2" charset="-78"/>
            </a:rPr>
            <a:t>FEV</a:t>
          </a:r>
          <a:r>
            <a:rPr lang="en-US" sz="1600" b="1" dirty="0">
              <a:cs typeface="B Nazanin" panose="00000400000000000000" pitchFamily="2" charset="-78"/>
            </a:rPr>
            <a:t>1</a:t>
          </a:r>
          <a:r>
            <a:rPr lang="fa-IR" sz="2000" b="1" dirty="0">
              <a:cs typeface="B Nazanin" panose="00000400000000000000" pitchFamily="2" charset="-78"/>
            </a:rPr>
            <a:t> کمتر از 80%</a:t>
          </a:r>
          <a:endParaRPr lang="en-US" sz="2000" b="1" dirty="0">
            <a:cs typeface="B Nazanin" panose="00000400000000000000" pitchFamily="2" charset="-78"/>
          </a:endParaRPr>
        </a:p>
      </dgm:t>
    </dgm:pt>
    <dgm:pt modelId="{7AEB1E0C-70F0-4583-BAD4-A529DF65283B}" type="parTrans" cxnId="{C8E857E3-D563-4329-9290-D507CE47F186}">
      <dgm:prSet/>
      <dgm:spPr/>
      <dgm:t>
        <a:bodyPr/>
        <a:lstStyle/>
        <a:p>
          <a:endParaRPr lang="en-US" sz="2000" b="1">
            <a:cs typeface="B Nazanin" panose="00000400000000000000" pitchFamily="2" charset="-78"/>
          </a:endParaRPr>
        </a:p>
      </dgm:t>
    </dgm:pt>
    <dgm:pt modelId="{73726094-DEF4-4429-AD0C-B32E2E820B5E}" type="sibTrans" cxnId="{C8E857E3-D563-4329-9290-D507CE47F186}">
      <dgm:prSet custT="1"/>
      <dgm:spPr>
        <a:solidFill>
          <a:srgbClr val="FFFF00"/>
        </a:solidFill>
      </dgm:spPr>
      <dgm:t>
        <a:bodyPr/>
        <a:lstStyle/>
        <a:p>
          <a:endParaRPr lang="en-US" sz="2000" b="1">
            <a:cs typeface="B Nazanin" panose="00000400000000000000" pitchFamily="2" charset="-78"/>
          </a:endParaRPr>
        </a:p>
      </dgm:t>
    </dgm:pt>
    <dgm:pt modelId="{06395437-D406-4FE2-B584-7EC15189EEFA}">
      <dgm:prSet phldrT="[Text]" custT="1"/>
      <dgm:spPr>
        <a:solidFill>
          <a:srgbClr val="6699FF"/>
        </a:solidFill>
      </dgm:spPr>
      <dgm:t>
        <a:bodyPr/>
        <a:lstStyle/>
        <a:p>
          <a:pPr rtl="1"/>
          <a:r>
            <a:rPr lang="fa-IR" sz="2000" b="1">
              <a:cs typeface="B Nazanin" panose="00000400000000000000" pitchFamily="2" charset="-78"/>
            </a:rPr>
            <a:t>تکرار اسپیرومتری یا پیک فلومتری </a:t>
          </a:r>
          <a:r>
            <a:rPr kumimoji="0" lang="fa-IR" altLang="en-US" sz="2000" b="1" i="0" u="none" strike="noStrike" cap="none" normalizeH="0" baseline="0">
              <a:ln/>
              <a:effectLst/>
              <a:latin typeface="Times New Roman" panose="02020603050405020304" pitchFamily="18" charset="0"/>
              <a:ea typeface="MS PGothic" panose="020B0600070205080204" pitchFamily="34" charset="-128"/>
              <a:cs typeface="B Nazanin" panose="00000400000000000000" pitchFamily="2" charset="-78"/>
            </a:rPr>
            <a:t>15 دقیقه پس از مصرف برونكوديلاتور استنشاقي</a:t>
          </a:r>
          <a:endParaRPr lang="en-US" sz="2000" b="1" dirty="0">
            <a:cs typeface="B Nazanin" panose="00000400000000000000" pitchFamily="2" charset="-78"/>
          </a:endParaRPr>
        </a:p>
      </dgm:t>
    </dgm:pt>
    <dgm:pt modelId="{19722428-9E91-406F-BD30-023C38DB0063}" type="parTrans" cxnId="{903276D3-9941-4029-A90D-47DEE0E6FFC5}">
      <dgm:prSet/>
      <dgm:spPr/>
      <dgm:t>
        <a:bodyPr/>
        <a:lstStyle/>
        <a:p>
          <a:endParaRPr lang="en-US" sz="2000" b="1">
            <a:cs typeface="B Nazanin" panose="00000400000000000000" pitchFamily="2" charset="-78"/>
          </a:endParaRPr>
        </a:p>
      </dgm:t>
    </dgm:pt>
    <dgm:pt modelId="{9F79AC95-6F33-4C4A-9BE9-227C4916924C}" type="sibTrans" cxnId="{903276D3-9941-4029-A90D-47DEE0E6FFC5}">
      <dgm:prSet/>
      <dgm:spPr/>
      <dgm:t>
        <a:bodyPr/>
        <a:lstStyle/>
        <a:p>
          <a:endParaRPr lang="en-US" sz="2000" b="1">
            <a:cs typeface="B Nazanin" panose="00000400000000000000" pitchFamily="2" charset="-78"/>
          </a:endParaRPr>
        </a:p>
      </dgm:t>
    </dgm:pt>
    <dgm:pt modelId="{31374A09-E07F-4378-97E3-AB711BEE943F}" type="pres">
      <dgm:prSet presAssocID="{91E0E008-1C10-4199-BCAF-E992C5760C98}" presName="Name0" presStyleCnt="0">
        <dgm:presLayoutVars>
          <dgm:dir/>
          <dgm:resizeHandles val="exact"/>
        </dgm:presLayoutVars>
      </dgm:prSet>
      <dgm:spPr/>
    </dgm:pt>
    <dgm:pt modelId="{35FD97CF-A777-4A1F-8ACE-384824EBEF83}" type="pres">
      <dgm:prSet presAssocID="{B3653C34-2818-41B0-9303-A590E7BC0E0C}" presName="node" presStyleLbl="node1" presStyleIdx="0" presStyleCnt="3">
        <dgm:presLayoutVars>
          <dgm:bulletEnabled val="1"/>
        </dgm:presLayoutVars>
      </dgm:prSet>
      <dgm:spPr/>
      <dgm:t>
        <a:bodyPr/>
        <a:lstStyle/>
        <a:p>
          <a:endParaRPr lang="en-US"/>
        </a:p>
      </dgm:t>
    </dgm:pt>
    <dgm:pt modelId="{C8D5EF6F-F0E0-4AE3-BEBA-8D40CB092A85}" type="pres">
      <dgm:prSet presAssocID="{7579F1A6-02F0-43B1-B547-398012A75F79}" presName="sibTrans" presStyleLbl="sibTrans2D1" presStyleIdx="0" presStyleCnt="2"/>
      <dgm:spPr/>
      <dgm:t>
        <a:bodyPr/>
        <a:lstStyle/>
        <a:p>
          <a:endParaRPr lang="en-US"/>
        </a:p>
      </dgm:t>
    </dgm:pt>
    <dgm:pt modelId="{4CC2CDFB-8537-41FD-BA6F-56E643202927}" type="pres">
      <dgm:prSet presAssocID="{7579F1A6-02F0-43B1-B547-398012A75F79}" presName="connectorText" presStyleLbl="sibTrans2D1" presStyleIdx="0" presStyleCnt="2"/>
      <dgm:spPr/>
      <dgm:t>
        <a:bodyPr/>
        <a:lstStyle/>
        <a:p>
          <a:endParaRPr lang="en-US"/>
        </a:p>
      </dgm:t>
    </dgm:pt>
    <dgm:pt modelId="{2751E13B-F115-4FE5-9D55-554D223923A5}" type="pres">
      <dgm:prSet presAssocID="{07F54AE6-266C-4172-BD6B-B7A1CB66ECA5}" presName="node" presStyleLbl="node1" presStyleIdx="1" presStyleCnt="3">
        <dgm:presLayoutVars>
          <dgm:bulletEnabled val="1"/>
        </dgm:presLayoutVars>
      </dgm:prSet>
      <dgm:spPr/>
      <dgm:t>
        <a:bodyPr/>
        <a:lstStyle/>
        <a:p>
          <a:endParaRPr lang="en-US"/>
        </a:p>
      </dgm:t>
    </dgm:pt>
    <dgm:pt modelId="{FDD01A0A-A52C-425A-AEA0-876CAAB02AA7}" type="pres">
      <dgm:prSet presAssocID="{73726094-DEF4-4429-AD0C-B32E2E820B5E}" presName="sibTrans" presStyleLbl="sibTrans2D1" presStyleIdx="1" presStyleCnt="2"/>
      <dgm:spPr/>
      <dgm:t>
        <a:bodyPr/>
        <a:lstStyle/>
        <a:p>
          <a:endParaRPr lang="en-US"/>
        </a:p>
      </dgm:t>
    </dgm:pt>
    <dgm:pt modelId="{983DCADE-5209-4D8E-AF10-573CD8A2BDC8}" type="pres">
      <dgm:prSet presAssocID="{73726094-DEF4-4429-AD0C-B32E2E820B5E}" presName="connectorText" presStyleLbl="sibTrans2D1" presStyleIdx="1" presStyleCnt="2"/>
      <dgm:spPr/>
      <dgm:t>
        <a:bodyPr/>
        <a:lstStyle/>
        <a:p>
          <a:endParaRPr lang="en-US"/>
        </a:p>
      </dgm:t>
    </dgm:pt>
    <dgm:pt modelId="{91502714-4F4F-4F35-AF21-DAEEC4CE89D4}" type="pres">
      <dgm:prSet presAssocID="{06395437-D406-4FE2-B584-7EC15189EEFA}" presName="node" presStyleLbl="node1" presStyleIdx="2" presStyleCnt="3">
        <dgm:presLayoutVars>
          <dgm:bulletEnabled val="1"/>
        </dgm:presLayoutVars>
      </dgm:prSet>
      <dgm:spPr/>
      <dgm:t>
        <a:bodyPr/>
        <a:lstStyle/>
        <a:p>
          <a:endParaRPr lang="en-US"/>
        </a:p>
      </dgm:t>
    </dgm:pt>
  </dgm:ptLst>
  <dgm:cxnLst>
    <dgm:cxn modelId="{57630284-0D51-41F1-BC77-D96A675ACB80}" type="presOf" srcId="{7579F1A6-02F0-43B1-B547-398012A75F79}" destId="{C8D5EF6F-F0E0-4AE3-BEBA-8D40CB092A85}" srcOrd="0" destOrd="0" presId="urn:microsoft.com/office/officeart/2005/8/layout/process1"/>
    <dgm:cxn modelId="{79801BAE-0B92-4B32-8845-7976F0E20BAC}" srcId="{91E0E008-1C10-4199-BCAF-E992C5760C98}" destId="{B3653C34-2818-41B0-9303-A590E7BC0E0C}" srcOrd="0" destOrd="0" parTransId="{19A165B4-AE36-4BB1-A437-58CF02B60386}" sibTransId="{7579F1A6-02F0-43B1-B547-398012A75F79}"/>
    <dgm:cxn modelId="{5D6BE9E9-3BAE-41DC-ADD5-733032BAD548}" type="presOf" srcId="{06395437-D406-4FE2-B584-7EC15189EEFA}" destId="{91502714-4F4F-4F35-AF21-DAEEC4CE89D4}" srcOrd="0" destOrd="0" presId="urn:microsoft.com/office/officeart/2005/8/layout/process1"/>
    <dgm:cxn modelId="{F919D1D6-7945-4723-8AFF-3A534201EDE3}" type="presOf" srcId="{73726094-DEF4-4429-AD0C-B32E2E820B5E}" destId="{FDD01A0A-A52C-425A-AEA0-876CAAB02AA7}" srcOrd="0" destOrd="0" presId="urn:microsoft.com/office/officeart/2005/8/layout/process1"/>
    <dgm:cxn modelId="{A0DE553A-D65B-454F-A1C4-053FA216594F}" type="presOf" srcId="{91E0E008-1C10-4199-BCAF-E992C5760C98}" destId="{31374A09-E07F-4378-97E3-AB711BEE943F}" srcOrd="0" destOrd="0" presId="urn:microsoft.com/office/officeart/2005/8/layout/process1"/>
    <dgm:cxn modelId="{903276D3-9941-4029-A90D-47DEE0E6FFC5}" srcId="{91E0E008-1C10-4199-BCAF-E992C5760C98}" destId="{06395437-D406-4FE2-B584-7EC15189EEFA}" srcOrd="2" destOrd="0" parTransId="{19722428-9E91-406F-BD30-023C38DB0063}" sibTransId="{9F79AC95-6F33-4C4A-9BE9-227C4916924C}"/>
    <dgm:cxn modelId="{D7212D6E-F45B-4982-9EA0-1601B8A7ADED}" type="presOf" srcId="{07F54AE6-266C-4172-BD6B-B7A1CB66ECA5}" destId="{2751E13B-F115-4FE5-9D55-554D223923A5}" srcOrd="0" destOrd="0" presId="urn:microsoft.com/office/officeart/2005/8/layout/process1"/>
    <dgm:cxn modelId="{C8E857E3-D563-4329-9290-D507CE47F186}" srcId="{91E0E008-1C10-4199-BCAF-E992C5760C98}" destId="{07F54AE6-266C-4172-BD6B-B7A1CB66ECA5}" srcOrd="1" destOrd="0" parTransId="{7AEB1E0C-70F0-4583-BAD4-A529DF65283B}" sibTransId="{73726094-DEF4-4429-AD0C-B32E2E820B5E}"/>
    <dgm:cxn modelId="{0AAA5E5C-F804-4FE7-91A2-63690680CBDD}" type="presOf" srcId="{7579F1A6-02F0-43B1-B547-398012A75F79}" destId="{4CC2CDFB-8537-41FD-BA6F-56E643202927}" srcOrd="1" destOrd="0" presId="urn:microsoft.com/office/officeart/2005/8/layout/process1"/>
    <dgm:cxn modelId="{43070FBB-14C9-420C-B71F-C974DE6E5751}" type="presOf" srcId="{73726094-DEF4-4429-AD0C-B32E2E820B5E}" destId="{983DCADE-5209-4D8E-AF10-573CD8A2BDC8}" srcOrd="1" destOrd="0" presId="urn:microsoft.com/office/officeart/2005/8/layout/process1"/>
    <dgm:cxn modelId="{6385B0DA-DB54-473B-B054-24D6870D8716}" type="presOf" srcId="{B3653C34-2818-41B0-9303-A590E7BC0E0C}" destId="{35FD97CF-A777-4A1F-8ACE-384824EBEF83}" srcOrd="0" destOrd="0" presId="urn:microsoft.com/office/officeart/2005/8/layout/process1"/>
    <dgm:cxn modelId="{A5731874-EF66-41C6-978E-8CC012E6607C}" type="presParOf" srcId="{31374A09-E07F-4378-97E3-AB711BEE943F}" destId="{35FD97CF-A777-4A1F-8ACE-384824EBEF83}" srcOrd="0" destOrd="0" presId="urn:microsoft.com/office/officeart/2005/8/layout/process1"/>
    <dgm:cxn modelId="{BB86AA46-F0CB-4778-A8CA-75E6E52BE2BF}" type="presParOf" srcId="{31374A09-E07F-4378-97E3-AB711BEE943F}" destId="{C8D5EF6F-F0E0-4AE3-BEBA-8D40CB092A85}" srcOrd="1" destOrd="0" presId="urn:microsoft.com/office/officeart/2005/8/layout/process1"/>
    <dgm:cxn modelId="{85025FCD-BF7A-4F13-869C-83087E9B09A0}" type="presParOf" srcId="{C8D5EF6F-F0E0-4AE3-BEBA-8D40CB092A85}" destId="{4CC2CDFB-8537-41FD-BA6F-56E643202927}" srcOrd="0" destOrd="0" presId="urn:microsoft.com/office/officeart/2005/8/layout/process1"/>
    <dgm:cxn modelId="{BBCEF8B1-9D7F-4273-8F9E-70EE53A1EF1F}" type="presParOf" srcId="{31374A09-E07F-4378-97E3-AB711BEE943F}" destId="{2751E13B-F115-4FE5-9D55-554D223923A5}" srcOrd="2" destOrd="0" presId="urn:microsoft.com/office/officeart/2005/8/layout/process1"/>
    <dgm:cxn modelId="{515DC905-3631-45D6-AF4E-9575D403ABFD}" type="presParOf" srcId="{31374A09-E07F-4378-97E3-AB711BEE943F}" destId="{FDD01A0A-A52C-425A-AEA0-876CAAB02AA7}" srcOrd="3" destOrd="0" presId="urn:microsoft.com/office/officeart/2005/8/layout/process1"/>
    <dgm:cxn modelId="{3CBA3B6E-41B2-40AF-A7E8-4F4CC908D55C}" type="presParOf" srcId="{FDD01A0A-A52C-425A-AEA0-876CAAB02AA7}" destId="{983DCADE-5209-4D8E-AF10-573CD8A2BDC8}" srcOrd="0" destOrd="0" presId="urn:microsoft.com/office/officeart/2005/8/layout/process1"/>
    <dgm:cxn modelId="{39810C3B-9B1D-4E47-9845-472FAC00457E}" type="presParOf" srcId="{31374A09-E07F-4378-97E3-AB711BEE943F}" destId="{91502714-4F4F-4F35-AF21-DAEEC4CE89D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9347-F3D7-4805-87D8-BA6159208835}">
      <dsp:nvSpPr>
        <dsp:cNvPr id="0" name=""/>
        <dsp:cNvSpPr/>
      </dsp:nvSpPr>
      <dsp:spPr>
        <a:xfrm>
          <a:off x="0" y="0"/>
          <a:ext cx="5764530" cy="1577340"/>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cs typeface="B Titr" panose="00000700000000000000" pitchFamily="2" charset="-78"/>
            </a:rPr>
            <a:t>پاسخ مثبت به هر یک از سوالات</a:t>
          </a:r>
          <a:endParaRPr lang="en-US" sz="2400" kern="1200" dirty="0">
            <a:cs typeface="B Titr" panose="00000700000000000000" pitchFamily="2" charset="-78"/>
          </a:endParaRPr>
        </a:p>
      </dsp:txBody>
      <dsp:txXfrm>
        <a:off x="46199" y="46199"/>
        <a:ext cx="4134225" cy="1484942"/>
      </dsp:txXfrm>
    </dsp:sp>
    <dsp:sp modelId="{1B6CC0B4-9A69-42C5-A48D-2F5DC96C0E2F}">
      <dsp:nvSpPr>
        <dsp:cNvPr id="0" name=""/>
        <dsp:cNvSpPr/>
      </dsp:nvSpPr>
      <dsp:spPr>
        <a:xfrm>
          <a:off x="1017269" y="1927860"/>
          <a:ext cx="5764530" cy="1577340"/>
        </a:xfrm>
        <a:prstGeom prst="roundRect">
          <a:avLst>
            <a:gd name="adj" fmla="val 10000"/>
          </a:avLst>
        </a:prstGeom>
        <a:solidFill>
          <a:srgbClr val="66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cs typeface="B Titr" panose="00000700000000000000" pitchFamily="2" charset="-78"/>
            </a:rPr>
            <a:t>ارجاع به پزشک</a:t>
          </a:r>
          <a:endParaRPr lang="en-US" sz="2400" kern="1200" dirty="0">
            <a:cs typeface="B Titr" panose="00000700000000000000" pitchFamily="2" charset="-78"/>
          </a:endParaRPr>
        </a:p>
      </dsp:txBody>
      <dsp:txXfrm>
        <a:off x="1063468" y="1974059"/>
        <a:ext cx="3629591" cy="1484942"/>
      </dsp:txXfrm>
    </dsp:sp>
    <dsp:sp modelId="{8317C61C-EC54-47A3-ACCF-CDD295512F90}">
      <dsp:nvSpPr>
        <dsp:cNvPr id="0" name=""/>
        <dsp:cNvSpPr/>
      </dsp:nvSpPr>
      <dsp:spPr>
        <a:xfrm>
          <a:off x="4739259" y="1239964"/>
          <a:ext cx="1025271" cy="1025271"/>
        </a:xfrm>
        <a:prstGeom prst="downArrow">
          <a:avLst>
            <a:gd name="adj1" fmla="val 55000"/>
            <a:gd name="adj2" fmla="val 45000"/>
          </a:avLst>
        </a:prstGeom>
        <a:solidFill>
          <a:srgbClr val="FFFF00">
            <a:alpha val="90000"/>
          </a:srgbClr>
        </a:solidFill>
        <a:ln w="9525" cap="rnd"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cs typeface="B Titr" panose="00000700000000000000" pitchFamily="2" charset="-78"/>
          </a:endParaRPr>
        </a:p>
      </dsp:txBody>
      <dsp:txXfrm>
        <a:off x="4969945" y="1239964"/>
        <a:ext cx="563899" cy="77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B99CC-CABC-4E27-A430-7F4E54E385FD}">
      <dsp:nvSpPr>
        <dsp:cNvPr id="0" name=""/>
        <dsp:cNvSpPr/>
      </dsp:nvSpPr>
      <dsp:spPr>
        <a:xfrm>
          <a:off x="2444880" y="1147"/>
          <a:ext cx="1822189" cy="1822189"/>
        </a:xfrm>
        <a:prstGeom prst="ellipse">
          <a:avLst/>
        </a:prstGeom>
        <a:solidFill>
          <a:srgbClr val="6699FF"/>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شرح حال</a:t>
          </a:r>
          <a:endParaRPr lang="en-US" sz="2000" kern="1200" dirty="0">
            <a:cs typeface="B Titr" panose="00000700000000000000" pitchFamily="2" charset="-78"/>
          </a:endParaRPr>
        </a:p>
      </dsp:txBody>
      <dsp:txXfrm>
        <a:off x="2711733" y="268000"/>
        <a:ext cx="1288483" cy="1288483"/>
      </dsp:txXfrm>
    </dsp:sp>
    <dsp:sp modelId="{FABC88DF-24DB-43D5-8CDB-7706EA3B7C09}">
      <dsp:nvSpPr>
        <dsp:cNvPr id="0" name=""/>
        <dsp:cNvSpPr/>
      </dsp:nvSpPr>
      <dsp:spPr>
        <a:xfrm rot="3600000">
          <a:off x="3790914" y="1778488"/>
          <a:ext cx="485440" cy="614988"/>
        </a:xfrm>
        <a:prstGeom prst="rightArrow">
          <a:avLst>
            <a:gd name="adj1" fmla="val 60000"/>
            <a:gd name="adj2" fmla="val 50000"/>
          </a:avLst>
        </a:prstGeom>
        <a:solidFill>
          <a:srgbClr val="FFFF00"/>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Titr" panose="00000700000000000000" pitchFamily="2" charset="-78"/>
          </a:endParaRPr>
        </a:p>
      </dsp:txBody>
      <dsp:txXfrm>
        <a:off x="3827322" y="1838425"/>
        <a:ext cx="339808" cy="368992"/>
      </dsp:txXfrm>
    </dsp:sp>
    <dsp:sp modelId="{C3180C4E-2ED4-4FBA-8C58-7B279331EB34}">
      <dsp:nvSpPr>
        <dsp:cNvPr id="0" name=""/>
        <dsp:cNvSpPr/>
      </dsp:nvSpPr>
      <dsp:spPr>
        <a:xfrm>
          <a:off x="3813938" y="2372425"/>
          <a:ext cx="1822189" cy="1822189"/>
        </a:xfrm>
        <a:prstGeom prst="ellipse">
          <a:avLst/>
        </a:prstGeom>
        <a:solidFill>
          <a:srgbClr val="6699FF"/>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معاینه بالینی</a:t>
          </a:r>
          <a:endParaRPr lang="en-US" sz="2000" kern="1200" dirty="0">
            <a:cs typeface="B Titr" panose="00000700000000000000" pitchFamily="2" charset="-78"/>
          </a:endParaRPr>
        </a:p>
      </dsp:txBody>
      <dsp:txXfrm>
        <a:off x="4080791" y="2639278"/>
        <a:ext cx="1288483" cy="1288483"/>
      </dsp:txXfrm>
    </dsp:sp>
    <dsp:sp modelId="{8EE37026-A780-4352-8F56-98EE25C978E1}">
      <dsp:nvSpPr>
        <dsp:cNvPr id="0" name=""/>
        <dsp:cNvSpPr/>
      </dsp:nvSpPr>
      <dsp:spPr>
        <a:xfrm rot="10800000">
          <a:off x="3126993" y="2976025"/>
          <a:ext cx="485440" cy="614988"/>
        </a:xfrm>
        <a:prstGeom prst="rightArrow">
          <a:avLst>
            <a:gd name="adj1" fmla="val 60000"/>
            <a:gd name="adj2" fmla="val 50000"/>
          </a:avLst>
        </a:prstGeom>
        <a:solidFill>
          <a:srgbClr val="FFFF00"/>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Titr" panose="00000700000000000000" pitchFamily="2" charset="-78"/>
          </a:endParaRPr>
        </a:p>
      </dsp:txBody>
      <dsp:txXfrm rot="10800000">
        <a:off x="3272625" y="3099023"/>
        <a:ext cx="339808" cy="368992"/>
      </dsp:txXfrm>
    </dsp:sp>
    <dsp:sp modelId="{DD5F329C-DC20-4F99-9250-F2B4F9C50B69}">
      <dsp:nvSpPr>
        <dsp:cNvPr id="0" name=""/>
        <dsp:cNvSpPr/>
      </dsp:nvSpPr>
      <dsp:spPr>
        <a:xfrm>
          <a:off x="1075822" y="2372425"/>
          <a:ext cx="1822189" cy="1822189"/>
        </a:xfrm>
        <a:prstGeom prst="ellipse">
          <a:avLst/>
        </a:prstGeom>
        <a:solidFill>
          <a:srgbClr val="6699FF"/>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ارزیابی عملکرد ریوی</a:t>
          </a:r>
          <a:endParaRPr lang="en-US" sz="2000" kern="1200" dirty="0">
            <a:cs typeface="B Titr" panose="00000700000000000000" pitchFamily="2" charset="-78"/>
          </a:endParaRPr>
        </a:p>
      </dsp:txBody>
      <dsp:txXfrm>
        <a:off x="1342675" y="2639278"/>
        <a:ext cx="1288483" cy="1288483"/>
      </dsp:txXfrm>
    </dsp:sp>
    <dsp:sp modelId="{5C94C4BA-A0C6-4016-A276-C69DF6206E46}">
      <dsp:nvSpPr>
        <dsp:cNvPr id="0" name=""/>
        <dsp:cNvSpPr/>
      </dsp:nvSpPr>
      <dsp:spPr>
        <a:xfrm rot="18000000">
          <a:off x="2421856" y="1802284"/>
          <a:ext cx="485440" cy="614988"/>
        </a:xfrm>
        <a:prstGeom prst="rightArrow">
          <a:avLst>
            <a:gd name="adj1" fmla="val 60000"/>
            <a:gd name="adj2" fmla="val 50000"/>
          </a:avLst>
        </a:prstGeom>
        <a:solidFill>
          <a:srgbClr val="FFFF00"/>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cs typeface="B Titr" panose="00000700000000000000" pitchFamily="2" charset="-78"/>
          </a:endParaRPr>
        </a:p>
      </dsp:txBody>
      <dsp:txXfrm>
        <a:off x="2458264" y="1988343"/>
        <a:ext cx="339808" cy="368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D97CF-A777-4A1F-8ACE-384824EBEF83}">
      <dsp:nvSpPr>
        <dsp:cNvPr id="0" name=""/>
        <dsp:cNvSpPr/>
      </dsp:nvSpPr>
      <dsp:spPr>
        <a:xfrm>
          <a:off x="6831" y="404581"/>
          <a:ext cx="2041773" cy="2086436"/>
        </a:xfrm>
        <a:prstGeom prst="roundRect">
          <a:avLst>
            <a:gd name="adj" fmla="val 10000"/>
          </a:avLst>
        </a:prstGeom>
        <a:solidFill>
          <a:srgbClr val="6699FF"/>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cs typeface="B Nazanin" panose="00000400000000000000" pitchFamily="2" charset="-78"/>
            </a:rPr>
            <a:t>اسپیرومتری یا پیک فلومتری</a:t>
          </a:r>
          <a:endParaRPr lang="en-US" sz="2000" b="1" kern="1200" dirty="0">
            <a:cs typeface="B Nazanin" panose="00000400000000000000" pitchFamily="2" charset="-78"/>
          </a:endParaRPr>
        </a:p>
      </dsp:txBody>
      <dsp:txXfrm>
        <a:off x="66632" y="464382"/>
        <a:ext cx="1922171" cy="1966834"/>
      </dsp:txXfrm>
    </dsp:sp>
    <dsp:sp modelId="{C8D5EF6F-F0E0-4AE3-BEBA-8D40CB092A85}">
      <dsp:nvSpPr>
        <dsp:cNvPr id="0" name=""/>
        <dsp:cNvSpPr/>
      </dsp:nvSpPr>
      <dsp:spPr>
        <a:xfrm>
          <a:off x="2252781" y="1194620"/>
          <a:ext cx="432855" cy="506359"/>
        </a:xfrm>
        <a:prstGeom prst="rightArrow">
          <a:avLst>
            <a:gd name="adj1" fmla="val 60000"/>
            <a:gd name="adj2" fmla="val 50000"/>
          </a:avLst>
        </a:prstGeom>
        <a:solidFill>
          <a:srgbClr val="FFFF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cs typeface="B Nazanin" panose="00000400000000000000" pitchFamily="2" charset="-78"/>
          </a:endParaRPr>
        </a:p>
      </dsp:txBody>
      <dsp:txXfrm>
        <a:off x="2252781" y="1295892"/>
        <a:ext cx="302999" cy="303815"/>
      </dsp:txXfrm>
    </dsp:sp>
    <dsp:sp modelId="{2751E13B-F115-4FE5-9D55-554D223923A5}">
      <dsp:nvSpPr>
        <dsp:cNvPr id="0" name=""/>
        <dsp:cNvSpPr/>
      </dsp:nvSpPr>
      <dsp:spPr>
        <a:xfrm>
          <a:off x="2865313" y="404581"/>
          <a:ext cx="2041773" cy="2086436"/>
        </a:xfrm>
        <a:prstGeom prst="roundRect">
          <a:avLst>
            <a:gd name="adj" fmla="val 10000"/>
          </a:avLst>
        </a:prstGeom>
        <a:solidFill>
          <a:srgbClr val="6699FF"/>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cs typeface="B Nazanin" panose="00000400000000000000" pitchFamily="2" charset="-78"/>
            </a:rPr>
            <a:t>FEV</a:t>
          </a:r>
          <a:r>
            <a:rPr lang="en-US" sz="1600" b="1" kern="1200" dirty="0">
              <a:cs typeface="B Nazanin" panose="00000400000000000000" pitchFamily="2" charset="-78"/>
            </a:rPr>
            <a:t>1</a:t>
          </a:r>
          <a:r>
            <a:rPr lang="fa-IR" sz="2000" b="1" kern="1200" dirty="0">
              <a:cs typeface="B Nazanin" panose="00000400000000000000" pitchFamily="2" charset="-78"/>
            </a:rPr>
            <a:t> کمتر از 80%</a:t>
          </a:r>
          <a:endParaRPr lang="en-US" sz="2000" b="1" kern="1200" dirty="0">
            <a:cs typeface="B Nazanin" panose="00000400000000000000" pitchFamily="2" charset="-78"/>
          </a:endParaRPr>
        </a:p>
      </dsp:txBody>
      <dsp:txXfrm>
        <a:off x="2925114" y="464382"/>
        <a:ext cx="1922171" cy="1966834"/>
      </dsp:txXfrm>
    </dsp:sp>
    <dsp:sp modelId="{FDD01A0A-A52C-425A-AEA0-876CAAB02AA7}">
      <dsp:nvSpPr>
        <dsp:cNvPr id="0" name=""/>
        <dsp:cNvSpPr/>
      </dsp:nvSpPr>
      <dsp:spPr>
        <a:xfrm>
          <a:off x="5111263" y="1194620"/>
          <a:ext cx="432855" cy="506359"/>
        </a:xfrm>
        <a:prstGeom prst="rightArrow">
          <a:avLst>
            <a:gd name="adj1" fmla="val 60000"/>
            <a:gd name="adj2" fmla="val 50000"/>
          </a:avLst>
        </a:prstGeom>
        <a:solidFill>
          <a:srgbClr val="FFFF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cs typeface="B Nazanin" panose="00000400000000000000" pitchFamily="2" charset="-78"/>
          </a:endParaRPr>
        </a:p>
      </dsp:txBody>
      <dsp:txXfrm>
        <a:off x="5111263" y="1295892"/>
        <a:ext cx="302999" cy="303815"/>
      </dsp:txXfrm>
    </dsp:sp>
    <dsp:sp modelId="{91502714-4F4F-4F35-AF21-DAEEC4CE89D4}">
      <dsp:nvSpPr>
        <dsp:cNvPr id="0" name=""/>
        <dsp:cNvSpPr/>
      </dsp:nvSpPr>
      <dsp:spPr>
        <a:xfrm>
          <a:off x="5723795" y="404581"/>
          <a:ext cx="2041773" cy="2086436"/>
        </a:xfrm>
        <a:prstGeom prst="roundRect">
          <a:avLst>
            <a:gd name="adj" fmla="val 10000"/>
          </a:avLst>
        </a:prstGeom>
        <a:solidFill>
          <a:srgbClr val="6699FF"/>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a:cs typeface="B Nazanin" panose="00000400000000000000" pitchFamily="2" charset="-78"/>
            </a:rPr>
            <a:t>تکرار اسپیرومتری یا پیک فلومتری </a:t>
          </a:r>
          <a:r>
            <a:rPr kumimoji="0" lang="fa-IR" altLang="en-US" sz="2000" b="1" i="0" u="none" strike="noStrike" kern="1200" cap="none" normalizeH="0" baseline="0">
              <a:ln/>
              <a:effectLst/>
              <a:latin typeface="Times New Roman" panose="02020603050405020304" pitchFamily="18" charset="0"/>
              <a:ea typeface="MS PGothic" panose="020B0600070205080204" pitchFamily="34" charset="-128"/>
              <a:cs typeface="B Nazanin" panose="00000400000000000000" pitchFamily="2" charset="-78"/>
            </a:rPr>
            <a:t>15 دقیقه پس از مصرف برونكوديلاتور استنشاقي</a:t>
          </a:r>
          <a:endParaRPr lang="en-US" sz="2000" b="1" kern="1200" dirty="0">
            <a:cs typeface="B Nazanin" panose="00000400000000000000" pitchFamily="2" charset="-78"/>
          </a:endParaRPr>
        </a:p>
      </dsp:txBody>
      <dsp:txXfrm>
        <a:off x="5783596" y="464382"/>
        <a:ext cx="1922171" cy="19668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fld id="{668DEB9C-92C9-403F-8A7F-C375B1BC7872}" type="slidenum">
              <a:rPr lang="en-US" altLang="en-US"/>
              <a:pPr/>
              <a:t>‹#›</a:t>
            </a:fld>
            <a:endParaRPr lang="en-US" altLang="en-US"/>
          </a:p>
        </p:txBody>
      </p:sp>
    </p:spTree>
    <p:extLst>
      <p:ext uri="{BB962C8B-B14F-4D97-AF65-F5344CB8AC3E}">
        <p14:creationId xmlns:p14="http://schemas.microsoft.com/office/powerpoint/2010/main" val="290738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b="0">
                <a:solidFill>
                  <a:schemeClr val="tx1"/>
                </a:solidFill>
                <a:effectLst/>
                <a:latin typeface="Arial"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fld id="{8A17EEAE-18A4-4805-9F90-791DFCCE250D}" type="slidenum">
              <a:rPr lang="en-US" altLang="en-US"/>
              <a:pPr/>
              <a:t>‹#›</a:t>
            </a:fld>
            <a:endParaRPr lang="en-US" altLang="en-US"/>
          </a:p>
        </p:txBody>
      </p:sp>
    </p:spTree>
    <p:extLst>
      <p:ext uri="{BB962C8B-B14F-4D97-AF65-F5344CB8AC3E}">
        <p14:creationId xmlns:p14="http://schemas.microsoft.com/office/powerpoint/2010/main" val="358654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60A00BF3-4398-426C-B779-3FDB20B92D40}" type="slidenum">
              <a:rPr lang="en-US" altLang="en-US" sz="1200" b="0">
                <a:solidFill>
                  <a:schemeClr val="tx1"/>
                </a:solidFill>
              </a:rPr>
              <a:pPr/>
              <a:t>21</a:t>
            </a:fld>
            <a:endParaRPr lang="en-US" altLang="en-US" sz="1200" b="0">
              <a:solidFill>
                <a:schemeClr val="tx1"/>
              </a:solidFill>
            </a:endParaRPr>
          </a:p>
        </p:txBody>
      </p:sp>
    </p:spTree>
    <p:extLst>
      <p:ext uri="{BB962C8B-B14F-4D97-AF65-F5344CB8AC3E}">
        <p14:creationId xmlns:p14="http://schemas.microsoft.com/office/powerpoint/2010/main" val="165290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9ED70EA4-3945-4211-A205-DE75471D599F}" type="slidenum">
              <a:rPr lang="en-US" altLang="fa-IR" sz="1200" b="0">
                <a:solidFill>
                  <a:srgbClr val="000000"/>
                </a:solidFill>
              </a:rPr>
              <a:pPr/>
              <a:t>44</a:t>
            </a:fld>
            <a:endParaRPr lang="en-US" altLang="fa-IR" sz="1200" b="0">
              <a:solidFill>
                <a:srgbClr val="000000"/>
              </a:solidFill>
            </a:endParaRPr>
          </a:p>
        </p:txBody>
      </p:sp>
    </p:spTree>
    <p:extLst>
      <p:ext uri="{BB962C8B-B14F-4D97-AF65-F5344CB8AC3E}">
        <p14:creationId xmlns:p14="http://schemas.microsoft.com/office/powerpoint/2010/main" val="254799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EAC5FBF1-C2C8-46C5-B2EA-2A4C3D523FC5}" type="slidenum">
              <a:rPr lang="en-US" altLang="fa-IR" sz="1200" b="0">
                <a:solidFill>
                  <a:schemeClr val="tx1"/>
                </a:solidFill>
              </a:rPr>
              <a:pPr/>
              <a:t>45</a:t>
            </a:fld>
            <a:endParaRPr lang="en-US" altLang="fa-IR" sz="1200" b="0">
              <a:solidFill>
                <a:schemeClr val="tx1"/>
              </a:solidFill>
            </a:endParaRPr>
          </a:p>
        </p:txBody>
      </p:sp>
    </p:spTree>
    <p:extLst>
      <p:ext uri="{BB962C8B-B14F-4D97-AF65-F5344CB8AC3E}">
        <p14:creationId xmlns:p14="http://schemas.microsoft.com/office/powerpoint/2010/main" val="4916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CC9CAA85-3B7D-48F0-943C-E810D10413EC}" type="slidenum">
              <a:rPr lang="en-US" altLang="fa-IR" sz="1200" b="0">
                <a:solidFill>
                  <a:srgbClr val="000000"/>
                </a:solidFill>
              </a:rPr>
              <a:pPr/>
              <a:t>48</a:t>
            </a:fld>
            <a:endParaRPr lang="en-US" altLang="fa-IR" sz="1200" b="0">
              <a:solidFill>
                <a:srgbClr val="000000"/>
              </a:solidFill>
            </a:endParaRPr>
          </a:p>
        </p:txBody>
      </p:sp>
    </p:spTree>
    <p:extLst>
      <p:ext uri="{BB962C8B-B14F-4D97-AF65-F5344CB8AC3E}">
        <p14:creationId xmlns:p14="http://schemas.microsoft.com/office/powerpoint/2010/main" val="166895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09F1389A-218F-471A-9CDB-E41534080BBB}" type="slidenum">
              <a:rPr lang="en-US" altLang="en-US" sz="1200" b="0">
                <a:solidFill>
                  <a:schemeClr val="tx1"/>
                </a:solidFill>
              </a:rPr>
              <a:pPr/>
              <a:t>22</a:t>
            </a:fld>
            <a:endParaRPr lang="en-US" altLang="en-US" sz="1200" b="0">
              <a:solidFill>
                <a:schemeClr val="tx1"/>
              </a:solidFill>
            </a:endParaRPr>
          </a:p>
        </p:txBody>
      </p:sp>
    </p:spTree>
    <p:extLst>
      <p:ext uri="{BB962C8B-B14F-4D97-AF65-F5344CB8AC3E}">
        <p14:creationId xmlns:p14="http://schemas.microsoft.com/office/powerpoint/2010/main" val="109343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EA4E5673-D8B0-41E2-9FB2-C296AD332CEF}" type="slidenum">
              <a:rPr lang="en-US" altLang="fa-IR" sz="1200" b="0">
                <a:solidFill>
                  <a:schemeClr val="tx1"/>
                </a:solidFill>
              </a:rPr>
              <a:pPr/>
              <a:t>32</a:t>
            </a:fld>
            <a:endParaRPr lang="en-US" altLang="fa-IR" sz="1200" b="0">
              <a:solidFill>
                <a:schemeClr val="tx1"/>
              </a:solidFill>
            </a:endParaRPr>
          </a:p>
        </p:txBody>
      </p:sp>
    </p:spTree>
    <p:extLst>
      <p:ext uri="{BB962C8B-B14F-4D97-AF65-F5344CB8AC3E}">
        <p14:creationId xmlns:p14="http://schemas.microsoft.com/office/powerpoint/2010/main" val="25751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93B5E398-549B-4EF8-B582-326F737EDC60}" type="slidenum">
              <a:rPr lang="en-US" altLang="fa-IR" sz="1200" b="0">
                <a:solidFill>
                  <a:schemeClr val="tx1"/>
                </a:solidFill>
              </a:rPr>
              <a:pPr/>
              <a:t>33</a:t>
            </a:fld>
            <a:endParaRPr lang="en-US" altLang="fa-IR" sz="1200" b="0">
              <a:solidFill>
                <a:schemeClr val="tx1"/>
              </a:solidFill>
            </a:endParaRPr>
          </a:p>
        </p:txBody>
      </p:sp>
    </p:spTree>
    <p:extLst>
      <p:ext uri="{BB962C8B-B14F-4D97-AF65-F5344CB8AC3E}">
        <p14:creationId xmlns:p14="http://schemas.microsoft.com/office/powerpoint/2010/main" val="60362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63876915-D985-4BBE-BA01-EB0D5937DC35}" type="slidenum">
              <a:rPr lang="en-US" altLang="fa-IR" sz="1200" b="0">
                <a:solidFill>
                  <a:schemeClr val="tx1"/>
                </a:solidFill>
              </a:rPr>
              <a:pPr/>
              <a:t>36</a:t>
            </a:fld>
            <a:endParaRPr lang="en-US" altLang="fa-IR" sz="1200" b="0">
              <a:solidFill>
                <a:schemeClr val="tx1"/>
              </a:solidFill>
            </a:endParaRPr>
          </a:p>
        </p:txBody>
      </p:sp>
    </p:spTree>
    <p:extLst>
      <p:ext uri="{BB962C8B-B14F-4D97-AF65-F5344CB8AC3E}">
        <p14:creationId xmlns:p14="http://schemas.microsoft.com/office/powerpoint/2010/main" val="390568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B83CC6DF-DB7A-4D81-96AF-DDC9FB67EDB2}" type="slidenum">
              <a:rPr lang="en-US" altLang="fa-IR" sz="1200" b="0">
                <a:solidFill>
                  <a:schemeClr val="tx1"/>
                </a:solidFill>
              </a:rPr>
              <a:pPr/>
              <a:t>40</a:t>
            </a:fld>
            <a:endParaRPr lang="en-US" altLang="fa-IR" sz="1200" b="0">
              <a:solidFill>
                <a:schemeClr val="tx1"/>
              </a:solidFill>
            </a:endParaRPr>
          </a:p>
        </p:txBody>
      </p:sp>
    </p:spTree>
    <p:extLst>
      <p:ext uri="{BB962C8B-B14F-4D97-AF65-F5344CB8AC3E}">
        <p14:creationId xmlns:p14="http://schemas.microsoft.com/office/powerpoint/2010/main" val="343303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A53074F8-D4F4-460F-9388-77951713617B}" type="slidenum">
              <a:rPr lang="en-US" altLang="fa-IR" sz="1200" b="0">
                <a:solidFill>
                  <a:schemeClr val="tx1"/>
                </a:solidFill>
              </a:rPr>
              <a:pPr/>
              <a:t>41</a:t>
            </a:fld>
            <a:endParaRPr lang="en-US" altLang="fa-IR" sz="1200" b="0">
              <a:solidFill>
                <a:schemeClr val="tx1"/>
              </a:solidFill>
            </a:endParaRPr>
          </a:p>
        </p:txBody>
      </p:sp>
    </p:spTree>
    <p:extLst>
      <p:ext uri="{BB962C8B-B14F-4D97-AF65-F5344CB8AC3E}">
        <p14:creationId xmlns:p14="http://schemas.microsoft.com/office/powerpoint/2010/main" val="177231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EA50DCE8-A288-4E7F-A0F0-32AE60BC66D6}" type="slidenum">
              <a:rPr lang="en-US" altLang="en-US" sz="1200" b="0">
                <a:solidFill>
                  <a:schemeClr val="tx1"/>
                </a:solidFill>
              </a:rPr>
              <a:pPr/>
              <a:t>42</a:t>
            </a:fld>
            <a:endParaRPr lang="en-US" altLang="en-US" sz="1200" b="0">
              <a:solidFill>
                <a:schemeClr val="tx1"/>
              </a:solidFill>
            </a:endParaRPr>
          </a:p>
        </p:txBody>
      </p:sp>
    </p:spTree>
    <p:extLst>
      <p:ext uri="{BB962C8B-B14F-4D97-AF65-F5344CB8AC3E}">
        <p14:creationId xmlns:p14="http://schemas.microsoft.com/office/powerpoint/2010/main" val="121038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pitchFamily="34" charset="0"/>
                <a:ea typeface="MS PGothic" pitchFamily="34" charset="-128"/>
              </a:defRPr>
            </a:lvl1pPr>
            <a:lvl2pPr marL="742950" indent="-285750">
              <a:defRPr sz="3800" b="1">
                <a:solidFill>
                  <a:srgbClr val="FFFF00"/>
                </a:solidFill>
                <a:latin typeface="Arial" pitchFamily="34" charset="0"/>
                <a:ea typeface="MS PGothic" pitchFamily="34" charset="-128"/>
              </a:defRPr>
            </a:lvl2pPr>
            <a:lvl3pPr marL="1143000" indent="-228600">
              <a:defRPr sz="3800" b="1">
                <a:solidFill>
                  <a:srgbClr val="FFFF00"/>
                </a:solidFill>
                <a:latin typeface="Arial" pitchFamily="34" charset="0"/>
                <a:ea typeface="MS PGothic" pitchFamily="34" charset="-128"/>
              </a:defRPr>
            </a:lvl3pPr>
            <a:lvl4pPr marL="1600200" indent="-228600">
              <a:defRPr sz="3800" b="1">
                <a:solidFill>
                  <a:srgbClr val="FFFF00"/>
                </a:solidFill>
                <a:latin typeface="Arial" pitchFamily="34" charset="0"/>
                <a:ea typeface="MS PGothic" pitchFamily="34" charset="-128"/>
              </a:defRPr>
            </a:lvl4pPr>
            <a:lvl5pPr marL="2057400" indent="-228600">
              <a:defRPr sz="3800" b="1">
                <a:solidFill>
                  <a:srgbClr val="FFFF00"/>
                </a:solidFill>
                <a:latin typeface="Arial" pitchFamily="34" charset="0"/>
                <a:ea typeface="MS PGothic" pitchFamily="34" charset="-128"/>
              </a:defRPr>
            </a:lvl5pPr>
            <a:lvl6pPr marL="25146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6pPr>
            <a:lvl7pPr marL="29718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7pPr>
            <a:lvl8pPr marL="34290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8pPr>
            <a:lvl9pPr marL="3886200" indent="-228600" algn="l" rtl="0" eaLnBrk="0" fontAlgn="base" hangingPunct="0">
              <a:spcBef>
                <a:spcPct val="0"/>
              </a:spcBef>
              <a:spcAft>
                <a:spcPct val="0"/>
              </a:spcAft>
              <a:defRPr sz="3800" b="1">
                <a:solidFill>
                  <a:srgbClr val="FFFF00"/>
                </a:solidFill>
                <a:latin typeface="Arial" pitchFamily="34" charset="0"/>
                <a:ea typeface="MS PGothic" pitchFamily="34" charset="-128"/>
              </a:defRPr>
            </a:lvl9pPr>
          </a:lstStyle>
          <a:p>
            <a:fld id="{6C4E0C16-1056-42E1-9060-AA70561E32F5}" type="slidenum">
              <a:rPr lang="en-US" altLang="fa-IR" sz="1200" b="0">
                <a:solidFill>
                  <a:schemeClr val="tx1"/>
                </a:solidFill>
              </a:rPr>
              <a:pPr/>
              <a:t>43</a:t>
            </a:fld>
            <a:endParaRPr lang="en-US" altLang="fa-IR" sz="1200" b="0">
              <a:solidFill>
                <a:schemeClr val="tx1"/>
              </a:solidFill>
            </a:endParaRPr>
          </a:p>
        </p:txBody>
      </p:sp>
    </p:spTree>
    <p:extLst>
      <p:ext uri="{BB962C8B-B14F-4D97-AF65-F5344CB8AC3E}">
        <p14:creationId xmlns:p14="http://schemas.microsoft.com/office/powerpoint/2010/main" val="214582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D7ABFF4-D78E-424A-B390-F5AE14B917D6}" type="slidenum">
              <a:rPr lang="en-US" altLang="en-US" smtClean="0"/>
              <a:pPr/>
              <a:t>‹#›</a:t>
            </a:fld>
            <a:endParaRPr lang="en-US" altLang="en-US"/>
          </a:p>
        </p:txBody>
      </p:sp>
    </p:spTree>
    <p:extLst>
      <p:ext uri="{BB962C8B-B14F-4D97-AF65-F5344CB8AC3E}">
        <p14:creationId xmlns:p14="http://schemas.microsoft.com/office/powerpoint/2010/main" val="341788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314240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330678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6799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53336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108127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398550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1057076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398869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15519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3FD6BD-A0D3-4490-BB04-DCCB9B346A70}" type="slidenum">
              <a:rPr lang="en-US" altLang="en-US" smtClean="0"/>
              <a:pPr/>
              <a:t>‹#›</a:t>
            </a:fld>
            <a:endParaRPr lang="en-US" altLang="en-US"/>
          </a:p>
        </p:txBody>
      </p:sp>
    </p:spTree>
    <p:extLst>
      <p:ext uri="{BB962C8B-B14F-4D97-AF65-F5344CB8AC3E}">
        <p14:creationId xmlns:p14="http://schemas.microsoft.com/office/powerpoint/2010/main" val="357343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123403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83116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9D389551-4D74-48A9-9ED7-63D96470CA03}" type="slidenum">
              <a:rPr lang="en-US" altLang="en-US" smtClean="0"/>
              <a:pPr/>
              <a:t>‹#›</a:t>
            </a:fld>
            <a:endParaRPr lang="en-US" altLang="en-US"/>
          </a:p>
        </p:txBody>
      </p:sp>
    </p:spTree>
    <p:extLst>
      <p:ext uri="{BB962C8B-B14F-4D97-AF65-F5344CB8AC3E}">
        <p14:creationId xmlns:p14="http://schemas.microsoft.com/office/powerpoint/2010/main" val="410916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6A5B0B37-5E00-4CD1-A464-089D6237AABD}" type="slidenum">
              <a:rPr lang="en-US" altLang="en-US" smtClean="0"/>
              <a:pPr/>
              <a:t>‹#›</a:t>
            </a:fld>
            <a:endParaRPr lang="en-US" altLang="en-US"/>
          </a:p>
        </p:txBody>
      </p:sp>
    </p:spTree>
    <p:extLst>
      <p:ext uri="{BB962C8B-B14F-4D97-AF65-F5344CB8AC3E}">
        <p14:creationId xmlns:p14="http://schemas.microsoft.com/office/powerpoint/2010/main" val="330315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28660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0592B03-3DDD-44DE-9978-3E6618D1E3A4}" type="slidenum">
              <a:rPr lang="en-US" altLang="en-US" smtClean="0"/>
              <a:pPr/>
              <a:t>‹#›</a:t>
            </a:fld>
            <a:endParaRPr lang="en-US" altLang="en-US"/>
          </a:p>
        </p:txBody>
      </p:sp>
    </p:spTree>
    <p:extLst>
      <p:ext uri="{BB962C8B-B14F-4D97-AF65-F5344CB8AC3E}">
        <p14:creationId xmlns:p14="http://schemas.microsoft.com/office/powerpoint/2010/main" val="360117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729F2B8-658C-489E-8519-99F5650CC642}" type="slidenum">
              <a:rPr lang="en-US" altLang="en-US" smtClean="0"/>
              <a:pPr/>
              <a:t>‹#›</a:t>
            </a:fld>
            <a:endParaRPr lang="en-US" altLang="en-US"/>
          </a:p>
        </p:txBody>
      </p:sp>
    </p:spTree>
    <p:extLst>
      <p:ext uri="{BB962C8B-B14F-4D97-AF65-F5344CB8AC3E}">
        <p14:creationId xmlns:p14="http://schemas.microsoft.com/office/powerpoint/2010/main" val="2373220119"/>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1219200"/>
            <a:ext cx="8305800" cy="2533650"/>
          </a:xfrm>
        </p:spPr>
        <p:txBody>
          <a:bodyPr/>
          <a:lstStyle/>
          <a:p>
            <a:pPr algn="ctr" rtl="1">
              <a:lnSpc>
                <a:spcPct val="150000"/>
              </a:lnSpc>
            </a:pPr>
            <a:r>
              <a:rPr lang="fa-IR" altLang="en-US" sz="8000" dirty="0" smtClean="0">
                <a:solidFill>
                  <a:schemeClr val="tx1"/>
                </a:solidFill>
                <a:cs typeface="B Titr" pitchFamily="2" charset="-78"/>
              </a:rPr>
              <a:t>آسم</a:t>
            </a:r>
            <a:endParaRPr lang="en-US" altLang="en-US" sz="3200" dirty="0">
              <a:solidFill>
                <a:schemeClr val="tx1"/>
              </a:solidFill>
            </a:endParaRPr>
          </a:p>
        </p:txBody>
      </p:sp>
      <p:sp>
        <p:nvSpPr>
          <p:cNvPr id="2" name="Slide Number Placeholder 1">
            <a:extLst>
              <a:ext uri="{FF2B5EF4-FFF2-40B4-BE49-F238E27FC236}">
                <a16:creationId xmlns:a16="http://schemas.microsoft.com/office/drawing/2014/main" id="{ABAF9921-A60D-6ED9-D8BC-8A3464F356DC}"/>
              </a:ext>
            </a:extLst>
          </p:cNvPr>
          <p:cNvSpPr>
            <a:spLocks noGrp="1"/>
          </p:cNvSpPr>
          <p:nvPr>
            <p:ph type="sldNum" sz="quarter" idx="12"/>
          </p:nvPr>
        </p:nvSpPr>
        <p:spPr/>
        <p:txBody>
          <a:bodyPr/>
          <a:lstStyle/>
          <a:p>
            <a:fld id="{2D7ABFF4-D78E-424A-B390-F5AE14B917D6}" type="slidenum">
              <a:rPr lang="en-US" altLang="en-US" smtClean="0"/>
              <a:pPr/>
              <a:t>1</a:t>
            </a:fld>
            <a:endParaRPr lang="en-US" altLang="en-US"/>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وظايف مراقب سلامت/بهورز</a:t>
            </a:r>
            <a:endParaRPr lang="en-US" sz="2800" dirty="0">
              <a:solidFill>
                <a:srgbClr val="FFFF00"/>
              </a:solidFill>
              <a:latin typeface="Tahoma" pitchFamily="34" charset="0"/>
              <a:ea typeface="+mj-ea"/>
              <a:cs typeface="+mj-cs"/>
            </a:endParaRPr>
          </a:p>
        </p:txBody>
      </p:sp>
      <p:sp>
        <p:nvSpPr>
          <p:cNvPr id="8195"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ثبت و گزارش دهي اطلاعات</a:t>
            </a:r>
            <a:endParaRPr lang="en-US" altLang="en-US" sz="2800" dirty="0">
              <a:solidFill>
                <a:schemeClr val="bg1"/>
              </a:solidFill>
              <a:cs typeface="B Homa" panose="00000400000000000000" pitchFamily="2" charset="-78"/>
            </a:endParaRP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انجام دوره هاي بعدي غربالگري براساس تواتر زماني تعريف شده در دستورالعمل </a:t>
            </a:r>
            <a:endParaRPr lang="en-US" altLang="en-US" sz="2800" dirty="0">
              <a:solidFill>
                <a:schemeClr val="bg1"/>
              </a:solidFill>
              <a:cs typeface="B Homa" panose="00000400000000000000" pitchFamily="2" charset="-78"/>
            </a:endParaRP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درمان اوليه بيماران مراجعه كننده با حمله بيماري مطابق دستورالعمل و ارجاع فوري به پزشك</a:t>
            </a:r>
          </a:p>
        </p:txBody>
      </p:sp>
      <p:sp>
        <p:nvSpPr>
          <p:cNvPr id="2" name="Slide Number Placeholder 1">
            <a:extLst>
              <a:ext uri="{FF2B5EF4-FFF2-40B4-BE49-F238E27FC236}">
                <a16:creationId xmlns:a16="http://schemas.microsoft.com/office/drawing/2014/main" id="{1463FB60-62C9-CF23-9B01-87091BFE898A}"/>
              </a:ext>
            </a:extLst>
          </p:cNvPr>
          <p:cNvSpPr>
            <a:spLocks noGrp="1"/>
          </p:cNvSpPr>
          <p:nvPr>
            <p:ph type="sldNum" sz="quarter" idx="12"/>
          </p:nvPr>
        </p:nvSpPr>
        <p:spPr/>
        <p:txBody>
          <a:bodyPr/>
          <a:lstStyle/>
          <a:p>
            <a:fld id="{4729F2B8-658C-489E-8519-99F5650CC642}" type="slidenum">
              <a:rPr lang="en-US" altLang="en-US" smtClean="0"/>
              <a:pPr/>
              <a:t>10</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وظايف پزشك</a:t>
            </a:r>
            <a:endParaRPr lang="en-US" sz="2800" dirty="0">
              <a:solidFill>
                <a:srgbClr val="FFFF00"/>
              </a:solidFill>
              <a:latin typeface="Tahoma" pitchFamily="34" charset="0"/>
              <a:ea typeface="+mj-ea"/>
              <a:cs typeface="+mj-cs"/>
            </a:endParaRPr>
          </a:p>
        </p:txBody>
      </p:sp>
      <p:sp>
        <p:nvSpPr>
          <p:cNvPr id="9219"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پذيرش افراد مشكوك ارجاع شده از سطح اول و تاييد يا رد بيماري </a:t>
            </a:r>
            <a:endParaRPr lang="en-US" altLang="en-US" sz="280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درمان بيماران مبتلا طبق دستورالعمل </a:t>
            </a:r>
            <a:endParaRPr lang="en-US" altLang="en-US" sz="280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پيگيري ومراقبت بيماران طبق دستورالعمل </a:t>
            </a:r>
            <a:endParaRPr lang="en-US" altLang="en-US" sz="280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آموزش بيماران و خانواده هاي آنها </a:t>
            </a: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ارائه پس خوراند به سطح اول </a:t>
            </a:r>
          </a:p>
        </p:txBody>
      </p:sp>
      <p:sp>
        <p:nvSpPr>
          <p:cNvPr id="2" name="Slide Number Placeholder 1">
            <a:extLst>
              <a:ext uri="{FF2B5EF4-FFF2-40B4-BE49-F238E27FC236}">
                <a16:creationId xmlns:a16="http://schemas.microsoft.com/office/drawing/2014/main" id="{B985FF85-7121-060D-2DBB-08871418BB90}"/>
              </a:ext>
            </a:extLst>
          </p:cNvPr>
          <p:cNvSpPr>
            <a:spLocks noGrp="1"/>
          </p:cNvSpPr>
          <p:nvPr>
            <p:ph type="sldNum" sz="quarter" idx="12"/>
          </p:nvPr>
        </p:nvSpPr>
        <p:spPr/>
        <p:txBody>
          <a:bodyPr/>
          <a:lstStyle/>
          <a:p>
            <a:fld id="{4729F2B8-658C-489E-8519-99F5650CC642}" type="slidenum">
              <a:rPr lang="en-US" altLang="en-US" smtClean="0"/>
              <a:pPr/>
              <a:t>11</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وظايف پزشك</a:t>
            </a:r>
            <a:endParaRPr lang="en-US" sz="2800" dirty="0">
              <a:solidFill>
                <a:srgbClr val="FFFF00"/>
              </a:solidFill>
              <a:latin typeface="Tahoma" pitchFamily="34" charset="0"/>
              <a:ea typeface="+mj-ea"/>
              <a:cs typeface="+mj-cs"/>
            </a:endParaRPr>
          </a:p>
        </p:txBody>
      </p:sp>
      <p:sp>
        <p:nvSpPr>
          <p:cNvPr id="10243"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ارجاع به سطح بالاتر براي افراد داراي انديكاسيون طبق دستورالعمل </a:t>
            </a: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نظارت بر حسن اجراي برنامه </a:t>
            </a: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ثبت و گزارش اطلاعات به مركز بهداشت شهرستان</a:t>
            </a:r>
          </a:p>
          <a:p>
            <a:pPr algn="just" rtl="1" eaLnBrk="1" hangingPunct="1">
              <a:spcBef>
                <a:spcPct val="70000"/>
              </a:spcBef>
              <a:buClr>
                <a:srgbClr val="FFFF00"/>
              </a:buClr>
              <a:buFont typeface="Wingdings" pitchFamily="2" charset="2"/>
              <a:buChar char="§"/>
            </a:pPr>
            <a:r>
              <a:rPr lang="fa-IR" altLang="en-US" sz="2800">
                <a:solidFill>
                  <a:schemeClr val="bg1"/>
                </a:solidFill>
                <a:cs typeface="B Nazanin" pitchFamily="2" charset="-78"/>
              </a:rPr>
              <a:t>همكاري در انجام پژوهش ها</a:t>
            </a:r>
            <a:endParaRPr lang="en-US" altLang="en-US" sz="280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2B8953BD-88B3-0A35-5974-C0593C42A20B}"/>
              </a:ext>
            </a:extLst>
          </p:cNvPr>
          <p:cNvSpPr>
            <a:spLocks noGrp="1"/>
          </p:cNvSpPr>
          <p:nvPr>
            <p:ph type="sldNum" sz="quarter" idx="12"/>
          </p:nvPr>
        </p:nvSpPr>
        <p:spPr/>
        <p:txBody>
          <a:bodyPr/>
          <a:lstStyle/>
          <a:p>
            <a:fld id="{4729F2B8-658C-489E-8519-99F5650CC642}" type="slidenum">
              <a:rPr lang="en-US" altLang="en-US" smtClean="0"/>
              <a:pPr/>
              <a:t>12</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بيماريابي آسم توسط بهورز/مراقب سلامت</a:t>
            </a:r>
            <a:endParaRPr lang="en-US" sz="2800" dirty="0">
              <a:solidFill>
                <a:srgbClr val="FFFF00"/>
              </a:solidFill>
              <a:latin typeface="Tahoma" pitchFamily="34" charset="0"/>
              <a:ea typeface="+mj-ea"/>
              <a:cs typeface="+mj-cs"/>
            </a:endParaRPr>
          </a:p>
        </p:txBody>
      </p:sp>
      <p:sp>
        <p:nvSpPr>
          <p:cNvPr id="11267"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a:buFontTx/>
              <a:buNone/>
            </a:pPr>
            <a:r>
              <a:rPr lang="fa-IR" altLang="fa-IR" sz="2800">
                <a:solidFill>
                  <a:schemeClr val="bg1"/>
                </a:solidFill>
                <a:cs typeface="B Nazanin" pitchFamily="2" charset="-78"/>
              </a:rPr>
              <a:t>ارزیابی فرصت طلبانه در سنین مختلف (در هر مقطع سنی یک بار):</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در سنین قبل از مدرسه جهت دریافت خدمات مراقبت دوران کودکی (1 تا 2 سالگی و 3 تا 5 سالگی)</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در سنين مدرسه به هنگام تكميل شناسنامه سلامت دانش آموز (6 تا 8 سالگی، 9 تا 11 سالگی، 12 تا 14 سالگی و 15 تا 17 سالگی)</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در سنین بالاتر در هنگام دریافت خدمات مراقبتی مرتبط با گروه سنی (18 تا 29 سالگی و تنها یکبار در سنین 30 سال و بالاتر)</a:t>
            </a:r>
          </a:p>
          <a:p>
            <a:pPr algn="just" rtl="1" eaLnBrk="1" hangingPunct="1">
              <a:spcBef>
                <a:spcPct val="70000"/>
              </a:spcBef>
              <a:buClr>
                <a:srgbClr val="FFFF00"/>
              </a:buClr>
              <a:buFont typeface="Wingdings" pitchFamily="2" charset="2"/>
              <a:buChar char="§"/>
            </a:pPr>
            <a:endParaRPr lang="fa-IR" altLang="fa-IR" sz="280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94BE2BE3-9C42-1C62-241F-AFB9BE4BAF8C}"/>
              </a:ext>
            </a:extLst>
          </p:cNvPr>
          <p:cNvSpPr>
            <a:spLocks noGrp="1"/>
          </p:cNvSpPr>
          <p:nvPr>
            <p:ph type="sldNum" sz="quarter" idx="12"/>
          </p:nvPr>
        </p:nvSpPr>
        <p:spPr/>
        <p:txBody>
          <a:bodyPr/>
          <a:lstStyle/>
          <a:p>
            <a:fld id="{4729F2B8-658C-489E-8519-99F5650CC642}" type="slidenum">
              <a:rPr lang="en-US" altLang="en-US" smtClean="0"/>
              <a:pPr/>
              <a:t>13</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بيماريابي آسم توسط بهورز/مراقب سلامت</a:t>
            </a:r>
            <a:endParaRPr lang="en-US" sz="2800" dirty="0">
              <a:solidFill>
                <a:srgbClr val="FFFF00"/>
              </a:solidFill>
              <a:latin typeface="Tahoma" pitchFamily="34" charset="0"/>
              <a:ea typeface="+mj-ea"/>
              <a:cs typeface="+mj-cs"/>
            </a:endParaRPr>
          </a:p>
        </p:txBody>
      </p:sp>
      <p:sp>
        <p:nvSpPr>
          <p:cNvPr id="12291" name="Rectangle 3"/>
          <p:cNvSpPr>
            <a:spLocks noGrp="1" noChangeArrowheads="1"/>
          </p:cNvSpPr>
          <p:nvPr>
            <p:ph idx="1"/>
          </p:nvPr>
        </p:nvSpPr>
        <p:spPr>
          <a:xfrm>
            <a:off x="685800" y="1828800"/>
            <a:ext cx="7924800" cy="4800600"/>
          </a:xfrm>
          <a:effectLst>
            <a:outerShdw dist="28398" dir="3806097" algn="ctr" rotWithShape="0">
              <a:schemeClr val="tx1"/>
            </a:outerShdw>
          </a:effectLst>
        </p:spPr>
        <p:txBody>
          <a:bodyPr/>
          <a:lstStyle/>
          <a:p>
            <a:pPr algn="just" rtl="1">
              <a:buFontTx/>
              <a:buNone/>
            </a:pPr>
            <a:r>
              <a:rPr lang="fa-IR" altLang="fa-IR" sz="2800">
                <a:solidFill>
                  <a:schemeClr val="bg1"/>
                </a:solidFill>
                <a:cs typeface="B Nazanin" pitchFamily="2" charset="-78"/>
              </a:rPr>
              <a:t>ارزيابي گروه هدف با سوالات زير: </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وجود علائم آسم طي يك سال گذشته شامل سرفه بيش از 4 هفته، خس خس سينه مكرر و يا تنگي نفس ( به ويژه پس از فعاليت فيزيكي يا متعاقب عفونت هاي تنفسي )</a:t>
            </a:r>
            <a:endParaRPr lang="en-US" altLang="fa-IR" sz="280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سابقه تشخيص بيماري آسم توسط پزشك</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تجويز اسپري استنشاقي توسط پزشك طي يك سال گذشته</a:t>
            </a:r>
          </a:p>
        </p:txBody>
      </p:sp>
      <p:sp>
        <p:nvSpPr>
          <p:cNvPr id="2" name="Slide Number Placeholder 1">
            <a:extLst>
              <a:ext uri="{FF2B5EF4-FFF2-40B4-BE49-F238E27FC236}">
                <a16:creationId xmlns:a16="http://schemas.microsoft.com/office/drawing/2014/main" id="{464C3278-9ABC-6861-27CA-BBFA72939445}"/>
              </a:ext>
            </a:extLst>
          </p:cNvPr>
          <p:cNvSpPr>
            <a:spLocks noGrp="1"/>
          </p:cNvSpPr>
          <p:nvPr>
            <p:ph type="sldNum" sz="quarter" idx="12"/>
          </p:nvPr>
        </p:nvSpPr>
        <p:spPr/>
        <p:txBody>
          <a:bodyPr/>
          <a:lstStyle/>
          <a:p>
            <a:fld id="{4729F2B8-658C-489E-8519-99F5650CC642}" type="slidenum">
              <a:rPr lang="en-US" altLang="en-US" smtClean="0"/>
              <a:pPr/>
              <a:t>14</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1600200"/>
          <a:ext cx="67818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4A7AA446-D9E0-3E26-A62E-4915A6B9E8CB}"/>
              </a:ext>
            </a:extLst>
          </p:cNvPr>
          <p:cNvSpPr>
            <a:spLocks noGrp="1"/>
          </p:cNvSpPr>
          <p:nvPr>
            <p:ph type="sldNum" sz="quarter" idx="12"/>
          </p:nvPr>
        </p:nvSpPr>
        <p:spPr/>
        <p:txBody>
          <a:bodyPr/>
          <a:lstStyle/>
          <a:p>
            <a:fld id="{4729F2B8-658C-489E-8519-99F5650CC642}" type="slidenum">
              <a:rPr lang="en-US" altLang="en-US" smtClean="0"/>
              <a:pPr/>
              <a:t>15</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ارزيابي افراد مشكوك توسط پزشك</a:t>
            </a:r>
            <a:endParaRPr lang="en-US" sz="2800" dirty="0">
              <a:solidFill>
                <a:srgbClr val="FFFF00"/>
              </a:solidFill>
              <a:latin typeface="Tahoma" pitchFamily="34" charset="0"/>
              <a:ea typeface="+mj-ea"/>
              <a:cs typeface="+mj-cs"/>
            </a:endParaRPr>
          </a:p>
        </p:txBody>
      </p:sp>
      <p:graphicFrame>
        <p:nvGraphicFramePr>
          <p:cNvPr id="7" name="Content Placeholder 3"/>
          <p:cNvGraphicFramePr>
            <a:graphicFrameLocks noGrp="1"/>
          </p:cNvGraphicFramePr>
          <p:nvPr>
            <p:ph idx="1"/>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59E1570-EBDA-05A3-E168-DA265EAFB200}"/>
              </a:ext>
            </a:extLst>
          </p:cNvPr>
          <p:cNvSpPr>
            <a:spLocks noGrp="1"/>
          </p:cNvSpPr>
          <p:nvPr>
            <p:ph type="sldNum" sz="quarter" idx="12"/>
          </p:nvPr>
        </p:nvSpPr>
        <p:spPr/>
        <p:txBody>
          <a:bodyPr/>
          <a:lstStyle/>
          <a:p>
            <a:fld id="{4729F2B8-658C-489E-8519-99F5650CC642}" type="slidenum">
              <a:rPr lang="en-US" altLang="en-US" smtClean="0"/>
              <a:pPr/>
              <a:t>16</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شواهد باليني مطرح كننده آسم</a:t>
            </a:r>
            <a:endParaRPr lang="en-US" sz="2800" dirty="0">
              <a:solidFill>
                <a:srgbClr val="FFFF00"/>
              </a:solidFill>
              <a:latin typeface="Tahoma" pitchFamily="34" charset="0"/>
              <a:ea typeface="+mj-ea"/>
              <a:cs typeface="+mj-cs"/>
            </a:endParaRPr>
          </a:p>
        </p:txBody>
      </p:sp>
      <p:sp>
        <p:nvSpPr>
          <p:cNvPr id="15363"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وجود بیش از یکی از علایم آسم (خس­خس سينه، سرفه، تنگي نفس، احساس فشار در قفسه سينه) </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بروز مکرر و عود علایم </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ايجاد و يا بدتر شدن علایم متعاقب ورزش يا آغازگرهاي ديگر نظير سرما، حيوانات خانگي، هواي مرطوب، دود، بوی تند، هيجانات،...</a:t>
            </a:r>
            <a:endParaRPr lang="en-US" altLang="fa-IR" sz="280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E49ECB04-63CB-5ED8-4232-F2F9BC8B63F7}"/>
              </a:ext>
            </a:extLst>
          </p:cNvPr>
          <p:cNvSpPr>
            <a:spLocks noGrp="1"/>
          </p:cNvSpPr>
          <p:nvPr>
            <p:ph type="sldNum" sz="quarter" idx="12"/>
          </p:nvPr>
        </p:nvSpPr>
        <p:spPr/>
        <p:txBody>
          <a:bodyPr/>
          <a:lstStyle/>
          <a:p>
            <a:fld id="{4729F2B8-658C-489E-8519-99F5650CC642}" type="slidenum">
              <a:rPr lang="en-US" altLang="en-US" smtClean="0"/>
              <a:pPr/>
              <a:t>17</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شواهد باليني مطرح كننده آسم</a:t>
            </a:r>
            <a:endParaRPr lang="en-US" sz="2800" dirty="0">
              <a:solidFill>
                <a:srgbClr val="FFFF00"/>
              </a:solidFill>
              <a:latin typeface="Tahoma" pitchFamily="34" charset="0"/>
              <a:ea typeface="+mj-ea"/>
              <a:cs typeface="+mj-cs"/>
            </a:endParaRPr>
          </a:p>
        </p:txBody>
      </p:sp>
      <p:sp>
        <p:nvSpPr>
          <p:cNvPr id="16387"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بدتر شدن علایم در شب و اوايل صبح</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بروز علایم در شرايط غير از سرماخوردگي</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سابقه بهبود علایم پس از درمان مناسب</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سابقه فردي یا خانوادگي آتوپي(واکنش افزایش حساسیت)</a:t>
            </a:r>
          </a:p>
          <a:p>
            <a:pPr algn="r"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وجود ويزينگ منتشر در سمع ريوي</a:t>
            </a:r>
          </a:p>
          <a:p>
            <a:pPr algn="just" rtl="1" eaLnBrk="1" hangingPunct="1">
              <a:spcBef>
                <a:spcPct val="70000"/>
              </a:spcBef>
              <a:buClr>
                <a:srgbClr val="FFFF00"/>
              </a:buClr>
              <a:buFontTx/>
              <a:buNone/>
            </a:pPr>
            <a:endParaRPr lang="en-US"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EFB5A4EA-D936-6B9C-AA58-839861B8BDE5}"/>
              </a:ext>
            </a:extLst>
          </p:cNvPr>
          <p:cNvSpPr>
            <a:spLocks noGrp="1"/>
          </p:cNvSpPr>
          <p:nvPr>
            <p:ph type="sldNum" sz="quarter" idx="12"/>
          </p:nvPr>
        </p:nvSpPr>
        <p:spPr/>
        <p:txBody>
          <a:bodyPr/>
          <a:lstStyle/>
          <a:p>
            <a:fld id="{4729F2B8-658C-489E-8519-99F5650CC642}" type="slidenum">
              <a:rPr lang="en-US" altLang="en-US" smtClean="0"/>
              <a:pPr/>
              <a:t>18</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شواهد باليني كه احتمال آسم را كاهش مي دهند</a:t>
            </a:r>
            <a:endParaRPr lang="en-US" sz="2800" dirty="0">
              <a:solidFill>
                <a:srgbClr val="FFFF00"/>
              </a:solidFill>
              <a:latin typeface="Tahoma" pitchFamily="34" charset="0"/>
              <a:ea typeface="+mj-ea"/>
              <a:cs typeface="+mj-cs"/>
            </a:endParaRPr>
          </a:p>
        </p:txBody>
      </p:sp>
      <p:sp>
        <p:nvSpPr>
          <p:cNvPr id="17411"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وجود سرفه خلط دار، بدون خس­خس سينه يا تنگي نفس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معاینه فیزیکی طبیعی در زمان علامت دار بودن بيمار</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وجود علائم فقط در زمان سرماخوردگي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سابقه طولاني مدت مصرف سيگار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وجود شواهد باليني غير معمول نظير رال، سيانوز، كلابينگ</a:t>
            </a:r>
          </a:p>
        </p:txBody>
      </p:sp>
      <p:sp>
        <p:nvSpPr>
          <p:cNvPr id="2" name="Slide Number Placeholder 1">
            <a:extLst>
              <a:ext uri="{FF2B5EF4-FFF2-40B4-BE49-F238E27FC236}">
                <a16:creationId xmlns:a16="http://schemas.microsoft.com/office/drawing/2014/main" id="{429210BD-5F2C-8BC4-A54F-C910D2DD18E0}"/>
              </a:ext>
            </a:extLst>
          </p:cNvPr>
          <p:cNvSpPr>
            <a:spLocks noGrp="1"/>
          </p:cNvSpPr>
          <p:nvPr>
            <p:ph type="sldNum" sz="quarter" idx="12"/>
          </p:nvPr>
        </p:nvSpPr>
        <p:spPr/>
        <p:txBody>
          <a:bodyPr/>
          <a:lstStyle/>
          <a:p>
            <a:fld id="{4729F2B8-658C-489E-8519-99F5650CC642}" type="slidenum">
              <a:rPr lang="en-US" altLang="en-US" smtClean="0"/>
              <a:pPr/>
              <a:t>19</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64774-60A4-4DDC-6E17-D36039FEA998}"/>
              </a:ext>
            </a:extLst>
          </p:cNvPr>
          <p:cNvSpPr>
            <a:spLocks noGrp="1"/>
          </p:cNvSpPr>
          <p:nvPr>
            <p:ph idx="1"/>
          </p:nvPr>
        </p:nvSpPr>
        <p:spPr>
          <a:xfrm>
            <a:off x="685800" y="1066800"/>
            <a:ext cx="8153400" cy="5029200"/>
          </a:xfrm>
        </p:spPr>
        <p:txBody>
          <a:bodyPr>
            <a:normAutofit lnSpcReduction="10000"/>
          </a:bodyPr>
          <a:lstStyle/>
          <a:p>
            <a:pPr algn="justLow" rtl="1"/>
            <a:r>
              <a:rPr lang="fa-IR" sz="2400" b="1" dirty="0">
                <a:effectLst/>
                <a:latin typeface="Calibri" panose="020F0502020204030204" pitchFamily="34" charset="0"/>
                <a:ea typeface="Calibri" panose="020F0502020204030204" pitchFamily="34" charset="0"/>
                <a:cs typeface="B Zar" panose="00000400000000000000" pitchFamily="2" charset="-78"/>
              </a:rPr>
              <a:t>آسم يك معضل بهداشتي براي كليه جوامع اعم از توسعه يافته و در حال توسعه به شمار مي رود. بر اساس آمار سازمان بهداشت جهاني بيش از </a:t>
            </a:r>
            <a:r>
              <a:rPr lang="fa-IR" sz="2400" b="1" dirty="0" smtClean="0">
                <a:effectLst/>
                <a:latin typeface="Times New Roman" panose="02020603050405020304" pitchFamily="18" charset="0"/>
                <a:ea typeface="Calibri" panose="020F0502020204030204" pitchFamily="34" charset="0"/>
                <a:cs typeface="B Zar" panose="00000400000000000000" pitchFamily="2" charset="-78"/>
              </a:rPr>
              <a:t>300</a:t>
            </a:r>
            <a:r>
              <a:rPr lang="ar-SA" sz="2400" b="1" dirty="0" smtClean="0">
                <a:effectLst/>
                <a:latin typeface="Times New Roman" panose="02020603050405020304" pitchFamily="18" charset="0"/>
                <a:ea typeface="Calibri" panose="020F0502020204030204" pitchFamily="34" charset="0"/>
                <a:cs typeface="B Zar" panose="00000400000000000000" pitchFamily="2" charset="-78"/>
              </a:rPr>
              <a:t> </a:t>
            </a:r>
            <a:r>
              <a:rPr lang="fa-IR" sz="2400" b="1" dirty="0">
                <a:effectLst/>
                <a:latin typeface="Calibri" panose="020F0502020204030204" pitchFamily="34" charset="0"/>
                <a:ea typeface="Calibri" panose="020F0502020204030204" pitchFamily="34" charset="0"/>
                <a:cs typeface="B Zar" panose="00000400000000000000" pitchFamily="2" charset="-78"/>
              </a:rPr>
              <a:t>ميليون نفر از مردم دنيا به بيماري آسم مبتلا هستند و </a:t>
            </a:r>
            <a:r>
              <a:rPr lang="fa-IR" sz="2400" b="1" dirty="0" smtClean="0">
                <a:effectLst/>
                <a:latin typeface="Calibri" panose="020F0502020204030204" pitchFamily="34" charset="0"/>
                <a:ea typeface="Calibri" panose="020F0502020204030204" pitchFamily="34" charset="0"/>
                <a:cs typeface="B Zar" panose="00000400000000000000" pitchFamily="2" charset="-78"/>
              </a:rPr>
              <a:t>سالانه بیش از 300 هزار نفر به علت آسم جان خود را از دست می دهند.</a:t>
            </a:r>
          </a:p>
          <a:p>
            <a:pPr algn="justLow" rtl="1"/>
            <a:r>
              <a:rPr lang="fa-IR" sz="2400" b="1" dirty="0" smtClean="0">
                <a:latin typeface="Calibri" panose="020F0502020204030204" pitchFamily="34" charset="0"/>
                <a:ea typeface="Calibri" panose="020F0502020204030204" pitchFamily="34" charset="0"/>
                <a:cs typeface="B Zar" panose="00000400000000000000" pitchFamily="2" charset="-78"/>
              </a:rPr>
              <a:t>براساس آخرین مطالعات شیوع علایم ،سم در کودکان در حدود 11 و در بالغین حدود 9 درصد می باشد که البته در کلان شهرها و شهرهای دارای آبودگی هوا به مراتب بیشتر است.</a:t>
            </a:r>
          </a:p>
          <a:p>
            <a:pPr algn="justLow" rtl="1"/>
            <a:r>
              <a:rPr lang="fa-IR" sz="2400" b="1" dirty="0" smtClean="0">
                <a:effectLst/>
                <a:latin typeface="Calibri" panose="020F0502020204030204" pitchFamily="34" charset="0"/>
                <a:ea typeface="Calibri" panose="020F0502020204030204" pitchFamily="34" charset="0"/>
                <a:cs typeface="B Zar" panose="00000400000000000000" pitchFamily="2" charset="-78"/>
              </a:rPr>
              <a:t>پیش بینی می شود که در طی یک دهه آینده حدودا 25 درصد به آمار مبتلایان به آسم افزوده شود.</a:t>
            </a:r>
          </a:p>
          <a:p>
            <a:pPr algn="justLow" rtl="1"/>
            <a:r>
              <a:rPr lang="fa-IR" sz="2400" b="1" dirty="0" smtClean="0">
                <a:latin typeface="Calibri" panose="020F0502020204030204" pitchFamily="34" charset="0"/>
                <a:ea typeface="Calibri" panose="020F0502020204030204" pitchFamily="34" charset="0"/>
                <a:cs typeface="B Zar" panose="00000400000000000000" pitchFamily="2" charset="-78"/>
              </a:rPr>
              <a:t>این بیماری یکی از علل اصلی غیبت از مدرسه و محل کار می باشد.</a:t>
            </a:r>
          </a:p>
          <a:p>
            <a:pPr algn="justLow" rtl="1"/>
            <a:r>
              <a:rPr lang="fa-IR" sz="2400" b="1" dirty="0" smtClean="0">
                <a:latin typeface="Calibri" panose="020F0502020204030204" pitchFamily="34" charset="0"/>
                <a:ea typeface="Calibri" panose="020F0502020204030204" pitchFamily="34" charset="0"/>
                <a:cs typeface="B Zar" panose="00000400000000000000" pitchFamily="2" charset="-78"/>
              </a:rPr>
              <a:t>لازم به ذکر است که تنها 10 درصد از مبتلایان به آسم ،دچار آسم شدید می باشند .اما همین گروه اندک بیش از 50 درصد از کل هزینه های مستقیم و غیرمستقیم درمان این بیماری را به خود اختصاص داده اند.</a:t>
            </a:r>
          </a:p>
          <a:p>
            <a:pPr algn="justLow" rtl="1"/>
            <a:endParaRPr lang="fa-IR" sz="2400" b="1" dirty="0">
              <a:effectLst/>
              <a:latin typeface="Calibri" panose="020F0502020204030204" pitchFamily="34" charset="0"/>
              <a:ea typeface="Calibri" panose="020F0502020204030204" pitchFamily="34" charset="0"/>
              <a:cs typeface="B Zar" panose="00000400000000000000" pitchFamily="2" charset="-78"/>
            </a:endParaRPr>
          </a:p>
        </p:txBody>
      </p:sp>
      <p:sp>
        <p:nvSpPr>
          <p:cNvPr id="2" name="Slide Number Placeholder 1">
            <a:extLst>
              <a:ext uri="{FF2B5EF4-FFF2-40B4-BE49-F238E27FC236}">
                <a16:creationId xmlns:a16="http://schemas.microsoft.com/office/drawing/2014/main" id="{BDCC5F83-4E4C-EB95-C20D-CFBC6334EA14}"/>
              </a:ext>
            </a:extLst>
          </p:cNvPr>
          <p:cNvSpPr>
            <a:spLocks noGrp="1"/>
          </p:cNvSpPr>
          <p:nvPr>
            <p:ph type="sldNum" sz="quarter" idx="12"/>
          </p:nvPr>
        </p:nvSpPr>
        <p:spPr/>
        <p:txBody>
          <a:bodyPr/>
          <a:lstStyle/>
          <a:p>
            <a:fld id="{4729F2B8-658C-489E-8519-99F5650CC642}" type="slidenum">
              <a:rPr lang="en-US" altLang="en-US" smtClean="0"/>
              <a:pPr/>
              <a:t>2</a:t>
            </a:fld>
            <a:endParaRPr lang="en-US" altLang="en-US"/>
          </a:p>
        </p:txBody>
      </p:sp>
    </p:spTree>
    <p:extLst>
      <p:ext uri="{BB962C8B-B14F-4D97-AF65-F5344CB8AC3E}">
        <p14:creationId xmlns:p14="http://schemas.microsoft.com/office/powerpoint/2010/main" val="16847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شواهد باليني كه احتمال آسم را كاهش مي دهند</a:t>
            </a:r>
            <a:endParaRPr lang="en-US" sz="2800" dirty="0">
              <a:solidFill>
                <a:srgbClr val="FFFF00"/>
              </a:solidFill>
              <a:latin typeface="Tahoma" pitchFamily="34" charset="0"/>
              <a:ea typeface="+mj-ea"/>
              <a:cs typeface="+mj-cs"/>
            </a:endParaRPr>
          </a:p>
        </p:txBody>
      </p:sp>
      <p:sp>
        <p:nvSpPr>
          <p:cNvPr id="18435"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اسپيرومتري يا پيك فلومتري طبيعي در زمان علامت دار بودن بيمار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تظاهرات بارز سيستميك (تب، كاهش وزن، درد عضلات، ...)</a:t>
            </a:r>
            <a:endParaRPr lang="en-US"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تنگي نفس مداوم و غير متغير</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عدم پاسخ به درمان آزمایشی</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وجود شواهد باليني به نفع تشخيص هاي افتراقي</a:t>
            </a:r>
            <a:endParaRPr lang="en-US"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9E9E4B57-908E-BC98-6735-F50EE6189F44}"/>
              </a:ext>
            </a:extLst>
          </p:cNvPr>
          <p:cNvSpPr>
            <a:spLocks noGrp="1"/>
          </p:cNvSpPr>
          <p:nvPr>
            <p:ph type="sldNum" sz="quarter" idx="12"/>
          </p:nvPr>
        </p:nvSpPr>
        <p:spPr/>
        <p:txBody>
          <a:bodyPr/>
          <a:lstStyle/>
          <a:p>
            <a:fld id="{4729F2B8-658C-489E-8519-99F5650CC642}" type="slidenum">
              <a:rPr lang="en-US" altLang="en-US" smtClean="0"/>
              <a:pPr/>
              <a:t>20</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82000"/>
                <a:satMod val="150000"/>
                <a:lumMod val="150000"/>
              </a:schemeClr>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90600" y="1524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ارزيابي عملكرد ريوي</a:t>
            </a:r>
            <a:endParaRPr lang="en-US" sz="2800" dirty="0">
              <a:solidFill>
                <a:srgbClr val="FFFF00"/>
              </a:solidFill>
              <a:latin typeface="Tahoma" pitchFamily="34" charset="0"/>
              <a:ea typeface="+mj-ea"/>
              <a:cs typeface="+mj-cs"/>
            </a:endParaRPr>
          </a:p>
        </p:txBody>
      </p:sp>
      <p:sp>
        <p:nvSpPr>
          <p:cNvPr id="19459" name="Rectangle 3"/>
          <p:cNvSpPr>
            <a:spLocks noGrp="1" noChangeArrowheads="1"/>
          </p:cNvSpPr>
          <p:nvPr>
            <p:ph idx="1"/>
          </p:nvPr>
        </p:nvSpPr>
        <p:spPr>
          <a:xfrm>
            <a:off x="3581400" y="2057400"/>
            <a:ext cx="5105400" cy="41910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انجام اسپيرومتري يا پيك فلومتري به منظور ارزیابی وجود محدودیت جریان هوا در راه هاي هوايي </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در صورت وجود نتایج غیر طبیعی، تکرار اسپيرومتري يا پيك فلومتري پس از مصرف سالبوتامول استنشاقی جهت ارزيابي برگشت پذيري انسداد راه هاي هوايي</a:t>
            </a:r>
          </a:p>
        </p:txBody>
      </p:sp>
      <p:sp>
        <p:nvSpPr>
          <p:cNvPr id="2" name="Slide Number Placeholder 1">
            <a:extLst>
              <a:ext uri="{FF2B5EF4-FFF2-40B4-BE49-F238E27FC236}">
                <a16:creationId xmlns:a16="http://schemas.microsoft.com/office/drawing/2014/main" id="{BDBB0972-27B9-23A5-C073-E8613FCCA3F1}"/>
              </a:ext>
            </a:extLst>
          </p:cNvPr>
          <p:cNvSpPr>
            <a:spLocks noGrp="1"/>
          </p:cNvSpPr>
          <p:nvPr>
            <p:ph type="sldNum" sz="quarter" idx="12"/>
          </p:nvPr>
        </p:nvSpPr>
        <p:spPr/>
        <p:txBody>
          <a:bodyPr/>
          <a:lstStyle/>
          <a:p>
            <a:fld id="{4729F2B8-658C-489E-8519-99F5650CC642}" type="slidenum">
              <a:rPr lang="en-US" altLang="en-US" smtClean="0"/>
              <a:pPr/>
              <a:t>21</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pic>
        <p:nvPicPr>
          <p:cNvPr id="19461" name="Picture 6" descr="C:\Users\1\Desktop\asm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2209800"/>
            <a:ext cx="27638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90600" y="1524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ارزيابي عملكرد ريوي</a:t>
            </a:r>
            <a:endParaRPr lang="en-US" sz="2800" dirty="0">
              <a:solidFill>
                <a:srgbClr val="FFFF00"/>
              </a:solidFill>
              <a:latin typeface="Tahoma" pitchFamily="34" charset="0"/>
              <a:ea typeface="+mj-ea"/>
              <a:cs typeface="+mj-cs"/>
            </a:endParaRPr>
          </a:p>
        </p:txBody>
      </p:sp>
      <p:sp>
        <p:nvSpPr>
          <p:cNvPr id="21507" name="Rectangle 3"/>
          <p:cNvSpPr>
            <a:spLocks noGrp="1" noChangeArrowheads="1"/>
          </p:cNvSpPr>
          <p:nvPr>
            <p:ph idx="1"/>
          </p:nvPr>
        </p:nvSpPr>
        <p:spPr>
          <a:xfrm>
            <a:off x="685800" y="5029200"/>
            <a:ext cx="7924800" cy="99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400" dirty="0">
                <a:solidFill>
                  <a:schemeClr val="bg1"/>
                </a:solidFill>
                <a:cs typeface="B Nazanin" pitchFamily="2" charset="-78"/>
              </a:rPr>
              <a:t>تعریف برگشت پذیری انسداد راه هوايي : </a:t>
            </a:r>
            <a:r>
              <a:rPr lang="fa-IR" altLang="en-US" sz="2400" dirty="0">
                <a:solidFill>
                  <a:schemeClr val="bg1"/>
                </a:solidFill>
                <a:ea typeface="Times New Roman" pitchFamily="18" charset="0"/>
                <a:cs typeface="B Nazanin" pitchFamily="2" charset="-78"/>
              </a:rPr>
              <a:t>افزايش </a:t>
            </a:r>
            <a:r>
              <a:rPr lang="en-US" altLang="en-US" sz="2200" dirty="0">
                <a:solidFill>
                  <a:schemeClr val="bg1"/>
                </a:solidFill>
                <a:ea typeface="Times New Roman" pitchFamily="18" charset="0"/>
                <a:cs typeface="B Nazanin" pitchFamily="2" charset="-78"/>
              </a:rPr>
              <a:t>FEV</a:t>
            </a:r>
            <a:r>
              <a:rPr lang="en-US" altLang="en-US" sz="2000" dirty="0">
                <a:solidFill>
                  <a:schemeClr val="bg1"/>
                </a:solidFill>
                <a:ea typeface="Times New Roman" pitchFamily="18" charset="0"/>
                <a:cs typeface="B Nazanin" pitchFamily="2" charset="-78"/>
              </a:rPr>
              <a:t>1</a:t>
            </a:r>
            <a:r>
              <a:rPr lang="fa-IR" altLang="en-US" sz="2400" dirty="0">
                <a:solidFill>
                  <a:schemeClr val="bg1"/>
                </a:solidFill>
                <a:cs typeface="B Nazanin" pitchFamily="2" charset="-78"/>
              </a:rPr>
              <a:t> حداقل 12% و </a:t>
            </a:r>
            <a:r>
              <a:rPr lang="en-US" altLang="en-US" sz="2400" dirty="0">
                <a:solidFill>
                  <a:schemeClr val="bg1"/>
                </a:solidFill>
                <a:cs typeface="B Nazanin" pitchFamily="2" charset="-78"/>
              </a:rPr>
              <a:t>cc</a:t>
            </a:r>
            <a:r>
              <a:rPr lang="fa-IR" altLang="en-US" sz="2400" dirty="0">
                <a:solidFill>
                  <a:schemeClr val="bg1"/>
                </a:solidFill>
                <a:cs typeface="B Nazanin" pitchFamily="2" charset="-78"/>
              </a:rPr>
              <a:t>200 در بالغین و افزايش </a:t>
            </a:r>
            <a:r>
              <a:rPr lang="en-US" altLang="en-US" sz="2200" dirty="0">
                <a:solidFill>
                  <a:schemeClr val="bg1"/>
                </a:solidFill>
                <a:cs typeface="B Nazanin" pitchFamily="2" charset="-78"/>
              </a:rPr>
              <a:t>FEV</a:t>
            </a:r>
            <a:r>
              <a:rPr lang="en-US" altLang="en-US" sz="2000" dirty="0">
                <a:solidFill>
                  <a:schemeClr val="bg1"/>
                </a:solidFill>
                <a:cs typeface="B Nazanin" pitchFamily="2" charset="-78"/>
              </a:rPr>
              <a:t>1</a:t>
            </a:r>
            <a:r>
              <a:rPr lang="fa-IR" altLang="en-US" sz="2200" dirty="0">
                <a:solidFill>
                  <a:schemeClr val="bg1"/>
                </a:solidFill>
                <a:cs typeface="B Nazanin" pitchFamily="2" charset="-78"/>
              </a:rPr>
              <a:t> </a:t>
            </a:r>
            <a:r>
              <a:rPr lang="fa-IR" altLang="en-US" sz="2400" dirty="0">
                <a:solidFill>
                  <a:schemeClr val="bg1"/>
                </a:solidFill>
                <a:cs typeface="B Nazanin" pitchFamily="2" charset="-78"/>
              </a:rPr>
              <a:t>حداقل 12% در کودکان</a:t>
            </a:r>
            <a:endParaRPr lang="fa-IR" altLang="fa-IR" sz="24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79413913-155B-EDC5-3DF9-8909D7A12AF5}"/>
              </a:ext>
            </a:extLst>
          </p:cNvPr>
          <p:cNvSpPr>
            <a:spLocks noGrp="1"/>
          </p:cNvSpPr>
          <p:nvPr>
            <p:ph type="sldNum" sz="quarter" idx="12"/>
          </p:nvPr>
        </p:nvSpPr>
        <p:spPr/>
        <p:txBody>
          <a:bodyPr/>
          <a:lstStyle/>
          <a:p>
            <a:fld id="{4729F2B8-658C-489E-8519-99F5650CC642}" type="slidenum">
              <a:rPr lang="en-US" altLang="en-US" smtClean="0"/>
              <a:pPr/>
              <a:t>22</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graphicFrame>
        <p:nvGraphicFramePr>
          <p:cNvPr id="6" name="Content Placeholder 4"/>
          <p:cNvGraphicFramePr>
            <a:graphicFrameLocks/>
          </p:cNvGraphicFramePr>
          <p:nvPr/>
        </p:nvGraphicFramePr>
        <p:xfrm>
          <a:off x="685800" y="1981200"/>
          <a:ext cx="7772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دسته بندي بيماران براساس ارزيابي هاي باليني و پاراكلينيكي</a:t>
            </a:r>
            <a:endParaRPr lang="en-US" sz="2800" dirty="0">
              <a:solidFill>
                <a:srgbClr val="FFFF00"/>
              </a:solidFill>
              <a:latin typeface="Tahoma" pitchFamily="34" charset="0"/>
              <a:ea typeface="+mj-ea"/>
              <a:cs typeface="+mj-cs"/>
            </a:endParaRPr>
          </a:p>
        </p:txBody>
      </p:sp>
      <p:sp>
        <p:nvSpPr>
          <p:cNvPr id="23555"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ارزيابي باليني و ارزيابي عملكرد ريوي مطرح كننده بيماري آسم : شروع درمان بيماري آسم</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ارزيابي باليني قويا مطرح كننده آسم و عدم تاييد بيماري در ارزيابي عملكرد ريوي : شروع درمان آزمايشي (</a:t>
            </a:r>
            <a:r>
              <a:rPr lang="en-US" altLang="fa-IR" sz="2800">
                <a:solidFill>
                  <a:schemeClr val="bg1"/>
                </a:solidFill>
                <a:cs typeface="B Nazanin" pitchFamily="2" charset="-78"/>
              </a:rPr>
              <a:t>trial</a:t>
            </a:r>
            <a:r>
              <a:rPr lang="fa-IR" altLang="fa-IR" sz="2800">
                <a:solidFill>
                  <a:schemeClr val="bg1"/>
                </a:solidFill>
                <a:cs typeface="B Nazanin" pitchFamily="2" charset="-78"/>
              </a:rPr>
              <a:t>) آسم</a:t>
            </a:r>
          </a:p>
          <a:p>
            <a:pPr algn="just" rtl="1" eaLnBrk="1" hangingPunct="1">
              <a:spcBef>
                <a:spcPct val="70000"/>
              </a:spcBef>
              <a:buClr>
                <a:srgbClr val="FFFF00"/>
              </a:buClr>
              <a:buFont typeface="Wingdings" pitchFamily="2" charset="2"/>
              <a:buChar char="§"/>
            </a:pPr>
            <a:r>
              <a:rPr lang="fa-IR" altLang="fa-IR" sz="2800">
                <a:solidFill>
                  <a:schemeClr val="bg1"/>
                </a:solidFill>
                <a:cs typeface="B Nazanin" pitchFamily="2" charset="-78"/>
              </a:rPr>
              <a:t>ارزيابي ها فاقد شواهد کافی به نفع تشخیص آسم : بررسي تشخيص هاي افتراقي و در صورت نياز ارجاع به سطوح تخصصي</a:t>
            </a:r>
          </a:p>
        </p:txBody>
      </p:sp>
      <p:sp>
        <p:nvSpPr>
          <p:cNvPr id="2" name="Slide Number Placeholder 1">
            <a:extLst>
              <a:ext uri="{FF2B5EF4-FFF2-40B4-BE49-F238E27FC236}">
                <a16:creationId xmlns:a16="http://schemas.microsoft.com/office/drawing/2014/main" id="{782D0D68-02A2-B9C6-9775-9D8789ACBD32}"/>
              </a:ext>
            </a:extLst>
          </p:cNvPr>
          <p:cNvSpPr>
            <a:spLocks noGrp="1"/>
          </p:cNvSpPr>
          <p:nvPr>
            <p:ph type="sldNum" sz="quarter" idx="12"/>
          </p:nvPr>
        </p:nvSpPr>
        <p:spPr/>
        <p:txBody>
          <a:bodyPr/>
          <a:lstStyle/>
          <a:p>
            <a:fld id="{4729F2B8-658C-489E-8519-99F5650CC642}" type="slidenum">
              <a:rPr lang="en-US" altLang="en-US" smtClean="0"/>
              <a:pPr/>
              <a:t>23</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درمان آسم</a:t>
            </a:r>
            <a:endParaRPr lang="en-US" sz="2800" dirty="0">
              <a:solidFill>
                <a:srgbClr val="FFFF00"/>
              </a:solidFill>
              <a:latin typeface="Tahoma" pitchFamily="34" charset="0"/>
              <a:ea typeface="+mj-ea"/>
              <a:cs typeface="+mj-cs"/>
            </a:endParaRPr>
          </a:p>
        </p:txBody>
      </p:sp>
      <p:sp>
        <p:nvSpPr>
          <p:cNvPr id="19459"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marL="0" indent="0" algn="just" rtl="1" eaLnBrk="1" hangingPunct="1">
              <a:spcBef>
                <a:spcPct val="70000"/>
              </a:spcBef>
              <a:buClr>
                <a:srgbClr val="FFFF00"/>
              </a:buClr>
              <a:buFontTx/>
              <a:buNone/>
              <a:defRPr/>
            </a:pPr>
            <a:r>
              <a:rPr lang="fa-IR" altLang="fa-IR" sz="2800" dirty="0">
                <a:solidFill>
                  <a:schemeClr val="bg1"/>
                </a:solidFill>
                <a:cs typeface="B Nazanin" panose="00000400000000000000" pitchFamily="2" charset="-78"/>
              </a:rPr>
              <a:t>تحقق اهداف درمانی و کنترل کامل بیماری بر پایه اصول زیر صورت می گیرد:</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cs typeface="B Nazanin" panose="00000400000000000000" pitchFamily="2" charset="-78"/>
              </a:rPr>
              <a:t>آموزش مداوم بیماران برای مشارکت فعال در درمان آسم</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cs typeface="B Nazanin" panose="00000400000000000000" pitchFamily="2" charset="-78"/>
              </a:rPr>
              <a:t>پرهیز از برخورد با مواد آلرژن و حساسیت زا، آلاینده ها </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cs typeface="B Nazanin" panose="00000400000000000000" pitchFamily="2" charset="-78"/>
              </a:rPr>
              <a:t>درمان دارویی</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cs typeface="B Nazanin" panose="00000400000000000000" pitchFamily="2" charset="-78"/>
              </a:rPr>
              <a:t>پیگیری و مراقبت بیماران بر اساس سطح کنترل بیماری</a:t>
            </a:r>
          </a:p>
        </p:txBody>
      </p:sp>
      <p:sp>
        <p:nvSpPr>
          <p:cNvPr id="2" name="Slide Number Placeholder 1">
            <a:extLst>
              <a:ext uri="{FF2B5EF4-FFF2-40B4-BE49-F238E27FC236}">
                <a16:creationId xmlns:a16="http://schemas.microsoft.com/office/drawing/2014/main" id="{A168B57E-7A61-7496-3CB4-1F0B58EFC4F6}"/>
              </a:ext>
            </a:extLst>
          </p:cNvPr>
          <p:cNvSpPr>
            <a:spLocks noGrp="1"/>
          </p:cNvSpPr>
          <p:nvPr>
            <p:ph type="sldNum" sz="quarter" idx="12"/>
          </p:nvPr>
        </p:nvSpPr>
        <p:spPr/>
        <p:txBody>
          <a:bodyPr/>
          <a:lstStyle/>
          <a:p>
            <a:fld id="{4729F2B8-658C-489E-8519-99F5650CC642}" type="slidenum">
              <a:rPr lang="en-US" altLang="en-US" smtClean="0"/>
              <a:pPr/>
              <a:t>24</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اصول اولیه پیشگیری از آسم</a:t>
            </a:r>
            <a:endParaRPr lang="en-US" sz="2800" dirty="0">
              <a:solidFill>
                <a:srgbClr val="FFFF00"/>
              </a:solidFill>
              <a:latin typeface="Tahoma" pitchFamily="34" charset="0"/>
              <a:ea typeface="+mj-ea"/>
              <a:cs typeface="+mj-cs"/>
            </a:endParaRPr>
          </a:p>
        </p:txBody>
      </p:sp>
      <p:sp>
        <p:nvSpPr>
          <p:cNvPr id="25603"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dirty="0">
                <a:solidFill>
                  <a:schemeClr val="bg1"/>
                </a:solidFill>
                <a:latin typeface="Tahoma" pitchFamily="34" charset="0"/>
                <a:ea typeface="Times New Roman" pitchFamily="18" charset="0"/>
                <a:cs typeface="B Nazanin" pitchFamily="2" charset="-78"/>
              </a:rPr>
              <a:t>کاهش تماس با مواد حساسیت زای استنشاقی نظیر هيره</a:t>
            </a:r>
            <a:r>
              <a:rPr lang="fa-IR" altLang="en-US" sz="2800" dirty="0">
                <a:solidFill>
                  <a:schemeClr val="bg1"/>
                </a:solidFill>
                <a:ea typeface="Times New Roman" pitchFamily="18" charset="0"/>
                <a:cs typeface="B Nazanin" pitchFamily="2" charset="-78"/>
              </a:rPr>
              <a:t> (مایت) موجود در گرد و خاك خانه ها، سوسک و حیوانات خانگی </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خودداری از مصرف دخانیات و یا قرار گرفتن در معرض دود دخانیات سایر افراد</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پرهیز از قرار گرفتن در معرض آلودگي هوا در فضاهای باز و بسته</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اجتناب از عوامل محرک نظیر بوي رنگ، اسپري مو، ‌عطر و ادوكلن، سفيد كننده ها،‌ جوهر نمك و .... </a:t>
            </a:r>
          </a:p>
        </p:txBody>
      </p:sp>
      <p:sp>
        <p:nvSpPr>
          <p:cNvPr id="2" name="Slide Number Placeholder 1">
            <a:extLst>
              <a:ext uri="{FF2B5EF4-FFF2-40B4-BE49-F238E27FC236}">
                <a16:creationId xmlns:a16="http://schemas.microsoft.com/office/drawing/2014/main" id="{7AA30B7D-2FC7-BE5B-EB12-5C8B7C04DDC0}"/>
              </a:ext>
            </a:extLst>
          </p:cNvPr>
          <p:cNvSpPr>
            <a:spLocks noGrp="1"/>
          </p:cNvSpPr>
          <p:nvPr>
            <p:ph type="sldNum" sz="quarter" idx="12"/>
          </p:nvPr>
        </p:nvSpPr>
        <p:spPr/>
        <p:txBody>
          <a:bodyPr/>
          <a:lstStyle/>
          <a:p>
            <a:fld id="{4729F2B8-658C-489E-8519-99F5650CC642}" type="slidenum">
              <a:rPr lang="en-US" altLang="en-US" smtClean="0"/>
              <a:pPr/>
              <a:t>25</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اصول اولیه پیشگیری از آسم</a:t>
            </a:r>
            <a:endParaRPr lang="en-US" sz="2800" dirty="0">
              <a:solidFill>
                <a:srgbClr val="FFFF00"/>
              </a:solidFill>
              <a:latin typeface="Tahoma" pitchFamily="34" charset="0"/>
              <a:ea typeface="+mj-ea"/>
              <a:cs typeface="+mj-cs"/>
            </a:endParaRPr>
          </a:p>
        </p:txBody>
      </p:sp>
      <p:sp>
        <p:nvSpPr>
          <p:cNvPr id="26627"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itchFamily="2" charset="2"/>
              <a:buChar char="§"/>
            </a:pPr>
            <a:r>
              <a:rPr lang="fa-IR" altLang="en-US" sz="2800">
                <a:solidFill>
                  <a:schemeClr val="bg1"/>
                </a:solidFill>
                <a:ea typeface="Times New Roman" pitchFamily="18" charset="0"/>
                <a:cs typeface="B Nazanin" pitchFamily="2" charset="-78"/>
              </a:rPr>
              <a:t>بستن در و پنجره ها در فصل هاي گرده افشاني به منظوری جلوگیری از نفوذ گرده ها به اتاق</a:t>
            </a:r>
          </a:p>
          <a:p>
            <a:pPr algn="just" rtl="1" eaLnBrk="1" hangingPunct="1">
              <a:spcBef>
                <a:spcPct val="70000"/>
              </a:spcBef>
              <a:buClr>
                <a:srgbClr val="FFFF00"/>
              </a:buClr>
              <a:buFont typeface="Wingdings" pitchFamily="2" charset="2"/>
              <a:buChar char="§"/>
            </a:pPr>
            <a:r>
              <a:rPr lang="fa-IR" altLang="fa-IR" sz="2800">
                <a:solidFill>
                  <a:schemeClr val="bg1"/>
                </a:solidFill>
                <a:ea typeface="Times New Roman" pitchFamily="18" charset="0"/>
                <a:cs typeface="B Nazanin" pitchFamily="2" charset="-78"/>
              </a:rPr>
              <a:t>نظافت مکرر محل های مرطوب نظیر حمام و زیرزمین به منظور پیشگیری از رشد کپک ها و قارچ ها و کاهش هر نوع آلاینده در محیط های مسکونی</a:t>
            </a:r>
          </a:p>
          <a:p>
            <a:pPr algn="just" rtl="1" eaLnBrk="1" hangingPunct="1">
              <a:spcBef>
                <a:spcPct val="70000"/>
              </a:spcBef>
              <a:buClr>
                <a:srgbClr val="FFFF00"/>
              </a:buClr>
              <a:buFont typeface="Wingdings" pitchFamily="2" charset="2"/>
              <a:buChar char="§"/>
            </a:pPr>
            <a:r>
              <a:rPr lang="fa-IR" altLang="en-US" sz="2800">
                <a:solidFill>
                  <a:schemeClr val="bg1"/>
                </a:solidFill>
                <a:ea typeface="Times New Roman" pitchFamily="18" charset="0"/>
                <a:cs typeface="B Nazanin" pitchFamily="2" charset="-78"/>
              </a:rPr>
              <a:t>پرهیز از مواد حساسیت زا و محرک در محیط های شغلی با استفاده از وسایل و روش های محافظت کننده</a:t>
            </a:r>
          </a:p>
          <a:p>
            <a:pPr algn="just" rtl="1" eaLnBrk="1" hangingPunct="1">
              <a:spcBef>
                <a:spcPct val="70000"/>
              </a:spcBef>
              <a:buClr>
                <a:srgbClr val="FFFF00"/>
              </a:buClr>
              <a:buFont typeface="Wingdings" pitchFamily="2" charset="2"/>
              <a:buChar char="§"/>
            </a:pPr>
            <a:r>
              <a:rPr lang="fa-IR" altLang="en-US" sz="2800">
                <a:solidFill>
                  <a:schemeClr val="bg1"/>
                </a:solidFill>
                <a:ea typeface="Times New Roman" pitchFamily="18" charset="0"/>
                <a:cs typeface="B Nazanin" pitchFamily="2" charset="-78"/>
              </a:rPr>
              <a:t>توصیه به کاهش وزن در افراد چاق</a:t>
            </a:r>
          </a:p>
        </p:txBody>
      </p:sp>
      <p:sp>
        <p:nvSpPr>
          <p:cNvPr id="2" name="Slide Number Placeholder 1">
            <a:extLst>
              <a:ext uri="{FF2B5EF4-FFF2-40B4-BE49-F238E27FC236}">
                <a16:creationId xmlns:a16="http://schemas.microsoft.com/office/drawing/2014/main" id="{FE06E05F-C7EA-A5A5-DE5A-3977F4427CD0}"/>
              </a:ext>
            </a:extLst>
          </p:cNvPr>
          <p:cNvSpPr>
            <a:spLocks noGrp="1"/>
          </p:cNvSpPr>
          <p:nvPr>
            <p:ph type="sldNum" sz="quarter" idx="12"/>
          </p:nvPr>
        </p:nvSpPr>
        <p:spPr/>
        <p:txBody>
          <a:bodyPr/>
          <a:lstStyle/>
          <a:p>
            <a:fld id="{4729F2B8-658C-489E-8519-99F5650CC642}" type="slidenum">
              <a:rPr lang="en-US" altLang="en-US" smtClean="0"/>
              <a:pPr/>
              <a:t>26</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اصول اولیه پیشگیری از آسم</a:t>
            </a:r>
            <a:endParaRPr lang="en-US" sz="2800" dirty="0">
              <a:solidFill>
                <a:srgbClr val="FFFF00"/>
              </a:solidFill>
              <a:latin typeface="Tahoma" pitchFamily="34" charset="0"/>
              <a:ea typeface="+mj-ea"/>
              <a:cs typeface="+mj-cs"/>
            </a:endParaRPr>
          </a:p>
        </p:txBody>
      </p:sp>
      <p:sp>
        <p:nvSpPr>
          <p:cNvPr id="27651"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تغذيه انحصاري با شيرمادر خصوصا تا پایان 6 ماهگی</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درمان درماتیت آتوپیک و آلرژی های تنفسی فوقانی</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پرهیز موکد از آسپیرین و سایر انواع </a:t>
            </a:r>
            <a:r>
              <a:rPr lang="en-US" altLang="en-US" sz="2400" dirty="0">
                <a:solidFill>
                  <a:schemeClr val="bg1"/>
                </a:solidFill>
                <a:ea typeface="Times New Roman" pitchFamily="18" charset="0"/>
                <a:cs typeface="B Nazanin" pitchFamily="2" charset="-78"/>
              </a:rPr>
              <a:t>NSAID</a:t>
            </a:r>
            <a:r>
              <a:rPr lang="fa-IR" altLang="en-US" sz="2800" dirty="0">
                <a:solidFill>
                  <a:schemeClr val="bg1"/>
                </a:solidFill>
                <a:ea typeface="Times New Roman" pitchFamily="18" charset="0"/>
                <a:cs typeface="B Nazanin" pitchFamily="2" charset="-78"/>
              </a:rPr>
              <a:t> در بیماران حساس به این داروها</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پرهیز از داروهای بتا بلوکر </a:t>
            </a:r>
          </a:p>
          <a:p>
            <a:pPr algn="just" rtl="1" eaLnBrk="1" hangingPunct="1">
              <a:spcBef>
                <a:spcPct val="70000"/>
              </a:spcBef>
              <a:buClr>
                <a:srgbClr val="FFFF00"/>
              </a:buClr>
              <a:buFont typeface="Wingdings" pitchFamily="2" charset="2"/>
              <a:buChar char="§"/>
            </a:pPr>
            <a:r>
              <a:rPr lang="fa-IR" altLang="en-US" sz="2800" dirty="0">
                <a:solidFill>
                  <a:schemeClr val="bg1"/>
                </a:solidFill>
                <a:ea typeface="Times New Roman" pitchFamily="18" charset="0"/>
                <a:cs typeface="B Nazanin" pitchFamily="2" charset="-78"/>
              </a:rPr>
              <a:t>احتیاط در مصرف </a:t>
            </a:r>
            <a:r>
              <a:rPr lang="en-US" altLang="en-US" sz="2400" dirty="0" err="1">
                <a:solidFill>
                  <a:schemeClr val="bg1"/>
                </a:solidFill>
                <a:ea typeface="Times New Roman" pitchFamily="18" charset="0"/>
                <a:cs typeface="B Nazanin" pitchFamily="2" charset="-78"/>
              </a:rPr>
              <a:t>ACE.In</a:t>
            </a:r>
            <a:endParaRPr lang="fa-IR" altLang="en-US" sz="2400" dirty="0">
              <a:solidFill>
                <a:schemeClr val="bg1"/>
              </a:solidFill>
              <a:ea typeface="Times New Roman" pitchFamily="18" charset="0"/>
              <a:cs typeface="B Nazanin" pitchFamily="2" charset="-78"/>
            </a:endParaRPr>
          </a:p>
        </p:txBody>
      </p:sp>
      <p:sp>
        <p:nvSpPr>
          <p:cNvPr id="2" name="Slide Number Placeholder 1">
            <a:extLst>
              <a:ext uri="{FF2B5EF4-FFF2-40B4-BE49-F238E27FC236}">
                <a16:creationId xmlns:a16="http://schemas.microsoft.com/office/drawing/2014/main" id="{07B16B67-7570-AF4A-C1F6-42FF83865544}"/>
              </a:ext>
            </a:extLst>
          </p:cNvPr>
          <p:cNvSpPr>
            <a:spLocks noGrp="1"/>
          </p:cNvSpPr>
          <p:nvPr>
            <p:ph type="sldNum" sz="quarter" idx="12"/>
          </p:nvPr>
        </p:nvSpPr>
        <p:spPr/>
        <p:txBody>
          <a:bodyPr/>
          <a:lstStyle/>
          <a:p>
            <a:fld id="{4729F2B8-658C-489E-8519-99F5650CC642}" type="slidenum">
              <a:rPr lang="en-US" altLang="en-US" smtClean="0"/>
              <a:pPr/>
              <a:t>27</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914400"/>
          </a:xfrm>
          <a:effectLst>
            <a:outerShdw dist="35921" dir="2700000" algn="ctr" rotWithShape="0">
              <a:schemeClr val="tx1"/>
            </a:outerShdw>
          </a:effectLst>
        </p:spPr>
        <p:txBody>
          <a:bodyPr/>
          <a:lstStyle/>
          <a:p>
            <a:pPr algn="ctr" rtl="1" eaLnBrk="1" hangingPunct="1">
              <a:defRPr/>
            </a:pPr>
            <a:r>
              <a:rPr lang="fa-IR" altLang="en-US" sz="2800" dirty="0">
                <a:solidFill>
                  <a:srgbClr val="FFFF00"/>
                </a:solidFill>
                <a:cs typeface="B Titr" panose="00000700000000000000" pitchFamily="2" charset="-78"/>
              </a:rPr>
              <a:t>درمان دارویی آسم</a:t>
            </a:r>
            <a:endParaRPr lang="en-US" sz="2800" dirty="0">
              <a:solidFill>
                <a:srgbClr val="FFFF00"/>
              </a:solidFill>
              <a:latin typeface="Tahoma" pitchFamily="34" charset="0"/>
              <a:ea typeface="+mj-ea"/>
              <a:cs typeface="+mj-cs"/>
            </a:endParaRPr>
          </a:p>
        </p:txBody>
      </p:sp>
      <p:sp>
        <p:nvSpPr>
          <p:cNvPr id="29699" name="Rectangle 3"/>
          <p:cNvSpPr>
            <a:spLocks noGrp="1" noChangeArrowheads="1"/>
          </p:cNvSpPr>
          <p:nvPr>
            <p:ph idx="1"/>
          </p:nvPr>
        </p:nvSpPr>
        <p:spPr>
          <a:xfrm>
            <a:off x="685800" y="1676400"/>
            <a:ext cx="7848600" cy="4572000"/>
          </a:xfrm>
          <a:effectLst>
            <a:outerShdw dist="28398" dir="3806097" algn="ctr" rotWithShape="0">
              <a:schemeClr val="tx1"/>
            </a:outerShdw>
          </a:effectLst>
        </p:spPr>
        <p:txBody>
          <a:bodyPr/>
          <a:lstStyle/>
          <a:p>
            <a:pPr marL="0" indent="0" algn="just" rtl="1" eaLnBrk="1" hangingPunct="1">
              <a:spcBef>
                <a:spcPct val="70000"/>
              </a:spcBef>
              <a:buClr>
                <a:srgbClr val="FFFF00"/>
              </a:buClr>
              <a:buFontTx/>
              <a:buNone/>
              <a:defRPr/>
            </a:pPr>
            <a:r>
              <a:rPr lang="fa-IR" altLang="fa-IR" sz="2800" dirty="0">
                <a:solidFill>
                  <a:schemeClr val="bg1"/>
                </a:solidFill>
                <a:ea typeface="Times New Roman" panose="02020603050405020304" pitchFamily="18" charset="0"/>
                <a:cs typeface="B Nazanin" panose="00000400000000000000" pitchFamily="2" charset="-78"/>
              </a:rPr>
              <a:t>داروهای آسم به دو دسته اصلی تقسیم می شوند: </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ea typeface="Times New Roman" panose="02020603050405020304" pitchFamily="18" charset="0"/>
                <a:cs typeface="B Nazanin" panose="00000400000000000000" pitchFamily="2" charset="-78"/>
              </a:rPr>
              <a:t>داروهای کنترل کننده : استروئیدها (استنشاقی یا سیستمیک)، </a:t>
            </a:r>
            <a:r>
              <a:rPr lang="fa-IR" altLang="fa-IR" sz="2800" dirty="0" err="1">
                <a:solidFill>
                  <a:schemeClr val="bg1"/>
                </a:solidFill>
                <a:ea typeface="Times New Roman" panose="02020603050405020304" pitchFamily="18" charset="0"/>
                <a:cs typeface="B Nazanin" panose="00000400000000000000" pitchFamily="2" charset="-78"/>
              </a:rPr>
              <a:t>تئوفیلین</a:t>
            </a:r>
            <a:r>
              <a:rPr lang="fa-IR" altLang="fa-IR" sz="2800" dirty="0">
                <a:solidFill>
                  <a:schemeClr val="bg1"/>
                </a:solidFill>
                <a:ea typeface="Times New Roman" panose="02020603050405020304" pitchFamily="18" charset="0"/>
                <a:cs typeface="B Nazanin" panose="00000400000000000000" pitchFamily="2" charset="-78"/>
              </a:rPr>
              <a:t> های طولانی اثر، بتا </a:t>
            </a:r>
            <a:r>
              <a:rPr lang="fa-IR" altLang="fa-IR" sz="2800" dirty="0" err="1">
                <a:solidFill>
                  <a:schemeClr val="bg1"/>
                </a:solidFill>
                <a:ea typeface="Times New Roman" panose="02020603050405020304" pitchFamily="18" charset="0"/>
                <a:cs typeface="B Nazanin" panose="00000400000000000000" pitchFamily="2" charset="-78"/>
              </a:rPr>
              <a:t>آگونیست</a:t>
            </a:r>
            <a:r>
              <a:rPr lang="fa-IR" altLang="fa-IR" sz="2800" dirty="0">
                <a:solidFill>
                  <a:schemeClr val="bg1"/>
                </a:solidFill>
                <a:ea typeface="Times New Roman" panose="02020603050405020304" pitchFamily="18" charset="0"/>
                <a:cs typeface="B Nazanin" panose="00000400000000000000" pitchFamily="2" charset="-78"/>
              </a:rPr>
              <a:t> های طولانی اثر، داروهای ضد </a:t>
            </a:r>
            <a:r>
              <a:rPr lang="fa-IR" altLang="fa-IR" sz="2800" dirty="0" err="1">
                <a:solidFill>
                  <a:schemeClr val="bg1"/>
                </a:solidFill>
                <a:ea typeface="Times New Roman" panose="02020603050405020304" pitchFamily="18" charset="0"/>
                <a:cs typeface="B Nazanin" panose="00000400000000000000" pitchFamily="2" charset="-78"/>
              </a:rPr>
              <a:t>لکوترینی</a:t>
            </a:r>
            <a:r>
              <a:rPr lang="fa-IR" altLang="fa-IR" sz="2800" dirty="0">
                <a:solidFill>
                  <a:schemeClr val="bg1"/>
                </a:solidFill>
                <a:ea typeface="Times New Roman" panose="02020603050405020304" pitchFamily="18" charset="0"/>
                <a:cs typeface="B Nazanin" panose="00000400000000000000" pitchFamily="2" charset="-78"/>
              </a:rPr>
              <a:t>، ......</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ea typeface="Times New Roman" panose="02020603050405020304" pitchFamily="18" charset="0"/>
                <a:cs typeface="B Nazanin" panose="00000400000000000000" pitchFamily="2" charset="-78"/>
              </a:rPr>
              <a:t>داروهای زود اثر (نجات بخش) : بتا </a:t>
            </a:r>
            <a:r>
              <a:rPr lang="fa-IR" altLang="fa-IR" sz="2800" dirty="0" err="1">
                <a:solidFill>
                  <a:schemeClr val="bg1"/>
                </a:solidFill>
                <a:ea typeface="Times New Roman" panose="02020603050405020304" pitchFamily="18" charset="0"/>
                <a:cs typeface="B Nazanin" panose="00000400000000000000" pitchFamily="2" charset="-78"/>
              </a:rPr>
              <a:t>آگونیست</a:t>
            </a:r>
            <a:r>
              <a:rPr lang="fa-IR" altLang="fa-IR" sz="2800" dirty="0">
                <a:solidFill>
                  <a:schemeClr val="bg1"/>
                </a:solidFill>
                <a:ea typeface="Times New Roman" panose="02020603050405020304" pitchFamily="18" charset="0"/>
                <a:cs typeface="B Nazanin" panose="00000400000000000000" pitchFamily="2" charset="-78"/>
              </a:rPr>
              <a:t> های زود اثر، آنتی کلی </a:t>
            </a:r>
            <a:r>
              <a:rPr lang="fa-IR" altLang="fa-IR" sz="2800" dirty="0" err="1">
                <a:solidFill>
                  <a:schemeClr val="bg1"/>
                </a:solidFill>
                <a:ea typeface="Times New Roman" panose="02020603050405020304" pitchFamily="18" charset="0"/>
                <a:cs typeface="B Nazanin" panose="00000400000000000000" pitchFamily="2" charset="-78"/>
              </a:rPr>
              <a:t>نرژیک</a:t>
            </a:r>
            <a:r>
              <a:rPr lang="fa-IR" altLang="fa-IR" sz="2800" dirty="0">
                <a:solidFill>
                  <a:schemeClr val="bg1"/>
                </a:solidFill>
                <a:ea typeface="Times New Roman" panose="02020603050405020304" pitchFamily="18" charset="0"/>
                <a:cs typeface="B Nazanin" panose="00000400000000000000" pitchFamily="2" charset="-78"/>
              </a:rPr>
              <a:t> های استنشاقی، استروئیدهای سیستمیک، ترکیبات </a:t>
            </a:r>
            <a:r>
              <a:rPr lang="fa-IR" altLang="fa-IR" sz="2800" dirty="0" err="1">
                <a:solidFill>
                  <a:schemeClr val="bg1"/>
                </a:solidFill>
                <a:ea typeface="Times New Roman" panose="02020603050405020304" pitchFamily="18" charset="0"/>
                <a:cs typeface="B Nazanin" panose="00000400000000000000" pitchFamily="2" charset="-78"/>
              </a:rPr>
              <a:t>تئوفیلین</a:t>
            </a:r>
            <a:r>
              <a:rPr lang="fa-IR" altLang="fa-IR" sz="2800" dirty="0">
                <a:solidFill>
                  <a:schemeClr val="bg1"/>
                </a:solidFill>
                <a:ea typeface="Times New Roman" panose="02020603050405020304" pitchFamily="18" charset="0"/>
                <a:cs typeface="B Nazanin" panose="00000400000000000000" pitchFamily="2" charset="-78"/>
              </a:rPr>
              <a:t> (</a:t>
            </a:r>
            <a:r>
              <a:rPr lang="fa-IR" altLang="fa-IR" sz="2800" dirty="0" err="1">
                <a:solidFill>
                  <a:schemeClr val="bg1"/>
                </a:solidFill>
                <a:ea typeface="Times New Roman" panose="02020603050405020304" pitchFamily="18" charset="0"/>
                <a:cs typeface="B Nazanin" panose="00000400000000000000" pitchFamily="2" charset="-78"/>
              </a:rPr>
              <a:t>آمینوفیلین</a:t>
            </a:r>
            <a:r>
              <a:rPr lang="fa-IR" altLang="fa-IR" sz="2800" dirty="0">
                <a:solidFill>
                  <a:schemeClr val="bg1"/>
                </a:solidFill>
                <a:ea typeface="Times New Roman" panose="02020603050405020304" pitchFamily="18" charset="0"/>
                <a:cs typeface="B Nazanin" panose="00000400000000000000" pitchFamily="2" charset="-78"/>
              </a:rPr>
              <a:t>)</a:t>
            </a:r>
          </a:p>
        </p:txBody>
      </p:sp>
      <p:sp>
        <p:nvSpPr>
          <p:cNvPr id="2" name="Slide Number Placeholder 1">
            <a:extLst>
              <a:ext uri="{FF2B5EF4-FFF2-40B4-BE49-F238E27FC236}">
                <a16:creationId xmlns:a16="http://schemas.microsoft.com/office/drawing/2014/main" id="{84BFE747-8296-AFD3-5711-FC87638897BF}"/>
              </a:ext>
            </a:extLst>
          </p:cNvPr>
          <p:cNvSpPr>
            <a:spLocks noGrp="1"/>
          </p:cNvSpPr>
          <p:nvPr>
            <p:ph type="sldNum" sz="quarter" idx="12"/>
          </p:nvPr>
        </p:nvSpPr>
        <p:spPr/>
        <p:txBody>
          <a:bodyPr/>
          <a:lstStyle/>
          <a:p>
            <a:fld id="{4729F2B8-658C-489E-8519-99F5650CC642}" type="slidenum">
              <a:rPr lang="en-US" altLang="en-US" smtClean="0"/>
              <a:pPr/>
              <a:t>28</a:t>
            </a:fld>
            <a:endParaRPr lang="en-US" altLang="en-US"/>
          </a:p>
        </p:txBody>
      </p:sp>
      <p:sp>
        <p:nvSpPr>
          <p:cNvPr id="226308" name="Line 4"/>
          <p:cNvSpPr>
            <a:spLocks noChangeShapeType="1"/>
          </p:cNvSpPr>
          <p:nvPr/>
        </p:nvSpPr>
        <p:spPr bwMode="auto">
          <a:xfrm>
            <a:off x="685800" y="13716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914400"/>
          </a:xfrm>
          <a:effectLst>
            <a:outerShdw dist="35921" dir="2700000" algn="ctr" rotWithShape="0">
              <a:schemeClr val="tx1"/>
            </a:outerShdw>
          </a:effectLst>
        </p:spPr>
        <p:txBody>
          <a:bodyPr/>
          <a:lstStyle/>
          <a:p>
            <a:pPr algn="ctr" rtl="1" eaLnBrk="1" hangingPunct="1">
              <a:defRPr/>
            </a:pPr>
            <a:r>
              <a:rPr lang="fa-IR" altLang="en-US" sz="2800" dirty="0">
                <a:solidFill>
                  <a:srgbClr val="FFFF00"/>
                </a:solidFill>
                <a:cs typeface="B Titr" panose="00000700000000000000" pitchFamily="2" charset="-78"/>
              </a:rPr>
              <a:t>تعیین برنامه درمان دارویی در افراد بالای 5 سال</a:t>
            </a:r>
            <a:endParaRPr lang="en-US" sz="2800" dirty="0">
              <a:solidFill>
                <a:srgbClr val="FFFF00"/>
              </a:solidFill>
              <a:latin typeface="Tahoma" pitchFamily="34" charset="0"/>
              <a:ea typeface="+mj-ea"/>
              <a:cs typeface="+mj-cs"/>
            </a:endParaRPr>
          </a:p>
        </p:txBody>
      </p:sp>
      <p:sp>
        <p:nvSpPr>
          <p:cNvPr id="29699" name="Rectangle 3"/>
          <p:cNvSpPr>
            <a:spLocks noGrp="1" noChangeArrowheads="1"/>
          </p:cNvSpPr>
          <p:nvPr>
            <p:ph idx="1"/>
          </p:nvPr>
        </p:nvSpPr>
        <p:spPr>
          <a:xfrm>
            <a:off x="685800" y="1676400"/>
            <a:ext cx="7848600" cy="4572000"/>
          </a:xfrm>
          <a:effectLst>
            <a:outerShdw dist="28398" dir="3806097" algn="ctr" rotWithShape="0">
              <a:schemeClr val="tx1"/>
            </a:outerShdw>
          </a:effectLst>
        </p:spPr>
        <p:txBody>
          <a:bodyPr>
            <a:normAutofit/>
          </a:bodyPr>
          <a:lstStyle/>
          <a:p>
            <a:pPr marL="0" indent="0" algn="just" rtl="1" eaLnBrk="1" hangingPunct="1">
              <a:spcBef>
                <a:spcPct val="70000"/>
              </a:spcBef>
              <a:buClr>
                <a:srgbClr val="FFFF00"/>
              </a:buClr>
              <a:buFontTx/>
              <a:buNone/>
              <a:defRPr/>
            </a:pPr>
            <a:r>
              <a:rPr lang="fa-IR" altLang="fa-IR" sz="2800" dirty="0">
                <a:solidFill>
                  <a:schemeClr val="bg1"/>
                </a:solidFill>
                <a:ea typeface="Times New Roman" panose="02020603050405020304" pitchFamily="18" charset="0"/>
                <a:cs typeface="B Nazanin" panose="00000400000000000000" pitchFamily="2" charset="-78"/>
              </a:rPr>
              <a:t>تعیین برنامه درمان دارویی بیماران در اولین ویزیت بر اساس شدت علایم (درمان پلکانی) : </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ea typeface="Times New Roman" panose="02020603050405020304" pitchFamily="18" charset="0"/>
                <a:cs typeface="B Nazanin" panose="00000400000000000000" pitchFamily="2" charset="-78"/>
              </a:rPr>
              <a:t>علایم بیماری خفیف و متناوب (علایم روزانه 2 بار یا کمتر در هفته و شبها یک بار یا کمتر در ماه ) : عدم نیاز به داروهای کنترل کننده (</a:t>
            </a:r>
            <a:r>
              <a:rPr lang="en-US" altLang="fa-IR" sz="2800" dirty="0">
                <a:solidFill>
                  <a:schemeClr val="bg1"/>
                </a:solidFill>
                <a:ea typeface="Times New Roman" panose="02020603050405020304" pitchFamily="18" charset="0"/>
                <a:cs typeface="B Nazanin" panose="00000400000000000000" pitchFamily="2" charset="-78"/>
              </a:rPr>
              <a:t>step1</a:t>
            </a:r>
            <a:r>
              <a:rPr lang="fa-IR" altLang="fa-IR" sz="2800" dirty="0">
                <a:solidFill>
                  <a:schemeClr val="bg1"/>
                </a:solidFill>
                <a:ea typeface="Times New Roman" panose="02020603050405020304" pitchFamily="18" charset="0"/>
                <a:cs typeface="B Nazanin" panose="00000400000000000000" pitchFamily="2" charset="-78"/>
              </a:rPr>
              <a:t>)</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ea typeface="Times New Roman" panose="02020603050405020304" pitchFamily="18" charset="0"/>
                <a:cs typeface="B Nazanin" panose="00000400000000000000" pitchFamily="2" charset="-78"/>
              </a:rPr>
              <a:t>شدت علایم متوسط (علایم روزانه بیش از 2 بار در هفته و یا شبها بیش از یک بار در ماه ) : تجویز استرویید استنشاقی با دوز کم (</a:t>
            </a:r>
            <a:r>
              <a:rPr lang="en-US" altLang="fa-IR" sz="2800" dirty="0">
                <a:solidFill>
                  <a:schemeClr val="bg1"/>
                </a:solidFill>
                <a:ea typeface="Times New Roman" panose="02020603050405020304" pitchFamily="18" charset="0"/>
                <a:cs typeface="B Nazanin" panose="00000400000000000000" pitchFamily="2" charset="-78"/>
              </a:rPr>
              <a:t>step2</a:t>
            </a:r>
            <a:r>
              <a:rPr lang="fa-IR" altLang="fa-IR" sz="2800" dirty="0">
                <a:solidFill>
                  <a:schemeClr val="bg1"/>
                </a:solidFill>
                <a:ea typeface="Times New Roman" panose="02020603050405020304" pitchFamily="18" charset="0"/>
                <a:cs typeface="B Nazanin" panose="00000400000000000000" pitchFamily="2" charset="-78"/>
              </a:rPr>
              <a:t>)</a:t>
            </a:r>
          </a:p>
        </p:txBody>
      </p:sp>
      <p:sp>
        <p:nvSpPr>
          <p:cNvPr id="2" name="Slide Number Placeholder 1">
            <a:extLst>
              <a:ext uri="{FF2B5EF4-FFF2-40B4-BE49-F238E27FC236}">
                <a16:creationId xmlns:a16="http://schemas.microsoft.com/office/drawing/2014/main" id="{29B392F5-2B59-75B3-219F-98298417403F}"/>
              </a:ext>
            </a:extLst>
          </p:cNvPr>
          <p:cNvSpPr>
            <a:spLocks noGrp="1"/>
          </p:cNvSpPr>
          <p:nvPr>
            <p:ph type="sldNum" sz="quarter" idx="12"/>
          </p:nvPr>
        </p:nvSpPr>
        <p:spPr/>
        <p:txBody>
          <a:bodyPr/>
          <a:lstStyle/>
          <a:p>
            <a:fld id="{4729F2B8-658C-489E-8519-99F5650CC642}" type="slidenum">
              <a:rPr lang="en-US" altLang="en-US" smtClean="0"/>
              <a:pPr/>
              <a:t>29</a:t>
            </a:fld>
            <a:endParaRPr lang="en-US" altLang="en-US"/>
          </a:p>
        </p:txBody>
      </p:sp>
      <p:sp>
        <p:nvSpPr>
          <p:cNvPr id="226308" name="Line 4"/>
          <p:cNvSpPr>
            <a:spLocks noChangeShapeType="1"/>
          </p:cNvSpPr>
          <p:nvPr/>
        </p:nvSpPr>
        <p:spPr bwMode="auto">
          <a:xfrm>
            <a:off x="685800" y="13716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F8F4-7698-6ECA-2690-6A474F7D912A}"/>
              </a:ext>
            </a:extLst>
          </p:cNvPr>
          <p:cNvSpPr>
            <a:spLocks noGrp="1"/>
          </p:cNvSpPr>
          <p:nvPr>
            <p:ph type="title"/>
          </p:nvPr>
        </p:nvSpPr>
        <p:spPr/>
        <p:txBody>
          <a:bodyPr/>
          <a:lstStyle/>
          <a:p>
            <a:pPr algn="r" rtl="1"/>
            <a:r>
              <a:rPr lang="fa-IR" dirty="0">
                <a:solidFill>
                  <a:srgbClr val="FFFF00"/>
                </a:solidFill>
                <a:cs typeface="B Titr" panose="00000700000000000000" pitchFamily="2" charset="-78"/>
              </a:rPr>
              <a:t>تعریف آسم</a:t>
            </a:r>
            <a:r>
              <a:rPr lang="fa-IR" dirty="0" smtClean="0">
                <a:solidFill>
                  <a:srgbClr val="FFFF00"/>
                </a:solidFill>
                <a:cs typeface="B Titr" panose="00000700000000000000" pitchFamily="2" charset="-78"/>
              </a:rPr>
              <a:t>:</a:t>
            </a:r>
            <a:br>
              <a:rPr lang="fa-IR" dirty="0" smtClean="0">
                <a:solidFill>
                  <a:srgbClr val="FFFF00"/>
                </a:solidFill>
                <a:cs typeface="B Titr" panose="00000700000000000000" pitchFamily="2" charset="-78"/>
              </a:rPr>
            </a:br>
            <a:endParaRPr lang="en-US" dirty="0">
              <a:solidFill>
                <a:srgbClr val="FFFF00"/>
              </a:solidFill>
              <a:cs typeface="B Titr" panose="00000700000000000000" pitchFamily="2" charset="-78"/>
            </a:endParaRPr>
          </a:p>
        </p:txBody>
      </p:sp>
      <p:sp>
        <p:nvSpPr>
          <p:cNvPr id="3" name="Content Placeholder 2">
            <a:extLst>
              <a:ext uri="{FF2B5EF4-FFF2-40B4-BE49-F238E27FC236}">
                <a16:creationId xmlns:a16="http://schemas.microsoft.com/office/drawing/2014/main" id="{6B03DF86-CFB4-F0D3-0CE9-417BAC2BDD88}"/>
              </a:ext>
            </a:extLst>
          </p:cNvPr>
          <p:cNvSpPr>
            <a:spLocks noGrp="1"/>
          </p:cNvSpPr>
          <p:nvPr>
            <p:ph idx="1"/>
          </p:nvPr>
        </p:nvSpPr>
        <p:spPr>
          <a:xfrm>
            <a:off x="856060" y="1524000"/>
            <a:ext cx="7602140" cy="4572000"/>
          </a:xfrm>
        </p:spPr>
        <p:txBody>
          <a:bodyPr>
            <a:normAutofit/>
          </a:bodyPr>
          <a:lstStyle/>
          <a:p>
            <a:pPr algn="r" rtl="1">
              <a:buFont typeface="Wingdings" panose="05000000000000000000" pitchFamily="2" charset="2"/>
              <a:buChar char="ü"/>
            </a:pPr>
            <a:r>
              <a:rPr lang="fa-IR" dirty="0" smtClean="0">
                <a:cs typeface="B Homa" panose="00000400000000000000" pitchFamily="2" charset="-78"/>
              </a:rPr>
              <a:t>انسداد برگشت پذیر راههای هوایی است  که به دنبال واکنش به عوامل محرک و حساسیت زا ایجاد می شود.</a:t>
            </a:r>
          </a:p>
          <a:p>
            <a:pPr algn="r" rtl="1">
              <a:buFont typeface="Wingdings" panose="05000000000000000000" pitchFamily="2" charset="2"/>
              <a:buChar char="ü"/>
            </a:pPr>
            <a:endParaRPr lang="fa-IR" dirty="0" smtClean="0">
              <a:cs typeface="B Homa" panose="00000400000000000000" pitchFamily="2" charset="-78"/>
            </a:endParaRPr>
          </a:p>
          <a:p>
            <a:pPr algn="r" rtl="1">
              <a:buFont typeface="Wingdings" panose="05000000000000000000" pitchFamily="2" charset="2"/>
              <a:buChar char="ü"/>
            </a:pPr>
            <a:r>
              <a:rPr lang="fa-IR" dirty="0" smtClean="0">
                <a:cs typeface="B Homa" panose="00000400000000000000" pitchFamily="2" charset="-78"/>
              </a:rPr>
              <a:t>این تغییرات در راههای هوایی شامل: </a:t>
            </a:r>
          </a:p>
          <a:p>
            <a:pPr algn="r" rtl="1">
              <a:buFont typeface="Wingdings" panose="05000000000000000000" pitchFamily="2" charset="2"/>
              <a:buChar char="ü"/>
            </a:pPr>
            <a:endParaRPr lang="fa-IR" dirty="0" smtClean="0">
              <a:cs typeface="B Homa" panose="00000400000000000000" pitchFamily="2" charset="-78"/>
            </a:endParaRPr>
          </a:p>
          <a:p>
            <a:pPr algn="r" rtl="1">
              <a:buFont typeface="Wingdings" panose="05000000000000000000" pitchFamily="2" charset="2"/>
              <a:buChar char="ü"/>
            </a:pPr>
            <a:r>
              <a:rPr lang="fa-IR" dirty="0" smtClean="0">
                <a:cs typeface="B Homa" panose="00000400000000000000" pitchFamily="2" charset="-78"/>
              </a:rPr>
              <a:t>پوشش داخلی راههای هوایی متورم و ملتهب می گردد.</a:t>
            </a:r>
          </a:p>
          <a:p>
            <a:pPr algn="r" rtl="1">
              <a:buFont typeface="Wingdings" panose="05000000000000000000" pitchFamily="2" charset="2"/>
              <a:buChar char="ü"/>
            </a:pPr>
            <a:r>
              <a:rPr lang="fa-IR" dirty="0" smtClean="0">
                <a:cs typeface="B Homa" panose="00000400000000000000" pitchFamily="2" charset="-78"/>
              </a:rPr>
              <a:t>ترشحات راههای هوایی (موکوس) زیاد می شود.</a:t>
            </a:r>
          </a:p>
          <a:p>
            <a:pPr algn="r" rtl="1">
              <a:buFont typeface="Wingdings" panose="05000000000000000000" pitchFamily="2" charset="2"/>
              <a:buChar char="ü"/>
            </a:pPr>
            <a:r>
              <a:rPr lang="fa-IR" dirty="0" smtClean="0">
                <a:cs typeface="B Homa" panose="00000400000000000000" pitchFamily="2" charset="-78"/>
              </a:rPr>
              <a:t>عضلات اطراف راههای هوایی منقبض می گردد.</a:t>
            </a:r>
          </a:p>
          <a:p>
            <a:pPr algn="r" rtl="1">
              <a:buFont typeface="Wingdings" panose="05000000000000000000" pitchFamily="2" charset="2"/>
              <a:buChar char="ü"/>
            </a:pPr>
            <a:endParaRPr lang="fa-IR" dirty="0">
              <a:cs typeface="B Homa" panose="00000400000000000000" pitchFamily="2" charset="-78"/>
            </a:endParaRPr>
          </a:p>
          <a:p>
            <a:pPr algn="r" rtl="1">
              <a:buFont typeface="Wingdings" panose="05000000000000000000" pitchFamily="2" charset="2"/>
              <a:buChar char="ü"/>
            </a:pPr>
            <a:r>
              <a:rPr lang="fa-IR" dirty="0" smtClean="0">
                <a:cs typeface="B Homa" panose="00000400000000000000" pitchFamily="2" charset="-78"/>
              </a:rPr>
              <a:t>که همه این تغییرات باعث شروع علائم آسم می شود.</a:t>
            </a:r>
          </a:p>
          <a:p>
            <a:pPr algn="r" rtl="1">
              <a:buFont typeface="Wingdings" panose="05000000000000000000" pitchFamily="2" charset="2"/>
              <a:buChar char="ü"/>
            </a:pPr>
            <a:endParaRPr lang="fa-IR" dirty="0" smtClean="0">
              <a:cs typeface="B Homa" panose="00000400000000000000" pitchFamily="2" charset="-78"/>
            </a:endParaRPr>
          </a:p>
          <a:p>
            <a:pPr algn="r" rtl="1"/>
            <a:endParaRPr lang="en-US" dirty="0">
              <a:cs typeface="B Homa" panose="00000400000000000000" pitchFamily="2" charset="-78"/>
            </a:endParaRPr>
          </a:p>
        </p:txBody>
      </p:sp>
      <p:sp>
        <p:nvSpPr>
          <p:cNvPr id="4" name="Slide Number Placeholder 3">
            <a:extLst>
              <a:ext uri="{FF2B5EF4-FFF2-40B4-BE49-F238E27FC236}">
                <a16:creationId xmlns:a16="http://schemas.microsoft.com/office/drawing/2014/main" id="{08E4337A-09AC-31CF-BDB5-1009F7E75F7D}"/>
              </a:ext>
            </a:extLst>
          </p:cNvPr>
          <p:cNvSpPr>
            <a:spLocks noGrp="1"/>
          </p:cNvSpPr>
          <p:nvPr>
            <p:ph type="sldNum" sz="quarter" idx="12"/>
          </p:nvPr>
        </p:nvSpPr>
        <p:spPr/>
        <p:txBody>
          <a:bodyPr/>
          <a:lstStyle/>
          <a:p>
            <a:fld id="{4729F2B8-658C-489E-8519-99F5650CC642}" type="slidenum">
              <a:rPr lang="en-US" altLang="en-US" smtClean="0"/>
              <a:pPr/>
              <a:t>3</a:t>
            </a:fld>
            <a:endParaRPr lang="en-US" altLang="en-US"/>
          </a:p>
        </p:txBody>
      </p:sp>
    </p:spTree>
    <p:extLst>
      <p:ext uri="{BB962C8B-B14F-4D97-AF65-F5344CB8AC3E}">
        <p14:creationId xmlns:p14="http://schemas.microsoft.com/office/powerpoint/2010/main" val="3154527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28600"/>
            <a:ext cx="8305800" cy="914400"/>
          </a:xfrm>
          <a:effectLst>
            <a:outerShdw dist="35921" dir="2700000" algn="ctr" rotWithShape="0">
              <a:schemeClr val="tx1"/>
            </a:outerShdw>
          </a:effectLst>
        </p:spPr>
        <p:txBody>
          <a:bodyPr/>
          <a:lstStyle/>
          <a:p>
            <a:pPr algn="ctr" rtl="1" eaLnBrk="1" hangingPunct="1">
              <a:defRPr/>
            </a:pPr>
            <a:r>
              <a:rPr lang="fa-IR" altLang="en-US" sz="2800" dirty="0">
                <a:solidFill>
                  <a:srgbClr val="FFFF00"/>
                </a:solidFill>
                <a:cs typeface="B Titr" panose="00000700000000000000" pitchFamily="2" charset="-78"/>
              </a:rPr>
              <a:t>تعیین برنامه درمان دارویی در افراد بالای 5 سال</a:t>
            </a:r>
            <a:endParaRPr lang="en-US" sz="2800" dirty="0">
              <a:solidFill>
                <a:srgbClr val="FFFF00"/>
              </a:solidFill>
              <a:latin typeface="Tahoma" pitchFamily="34" charset="0"/>
              <a:ea typeface="+mj-ea"/>
              <a:cs typeface="+mj-cs"/>
            </a:endParaRPr>
          </a:p>
        </p:txBody>
      </p:sp>
      <p:sp>
        <p:nvSpPr>
          <p:cNvPr id="30723" name="Rectangle 3"/>
          <p:cNvSpPr>
            <a:spLocks noGrp="1" noChangeArrowheads="1"/>
          </p:cNvSpPr>
          <p:nvPr>
            <p:ph idx="1"/>
          </p:nvPr>
        </p:nvSpPr>
        <p:spPr>
          <a:xfrm>
            <a:off x="685800" y="1676400"/>
            <a:ext cx="7848600" cy="45720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ea typeface="Times New Roman" pitchFamily="18" charset="0"/>
                <a:cs typeface="B Nazanin" pitchFamily="2" charset="-78"/>
              </a:rPr>
              <a:t>علایم بیماری شدید (علایم روزانه هر روز هفته و یا شبها بیش از یک بار در هفته) : تجویز استرویید استنشاقی با دوز متوسط یا زیاد و گاهی افزودن داروهای کنترل کننده دیگر نظیر بتا آگونیست استنشاقی طولانی اثر به رژیم درمانی (</a:t>
            </a:r>
            <a:r>
              <a:rPr lang="en-US" altLang="fa-IR" sz="2800" dirty="0">
                <a:solidFill>
                  <a:schemeClr val="bg1"/>
                </a:solidFill>
                <a:ea typeface="Times New Roman" pitchFamily="18" charset="0"/>
                <a:cs typeface="B Nazanin" pitchFamily="2" charset="-78"/>
              </a:rPr>
              <a:t>step3</a:t>
            </a:r>
            <a:r>
              <a:rPr lang="fa-IR" altLang="fa-IR" sz="2800" dirty="0">
                <a:solidFill>
                  <a:schemeClr val="bg1"/>
                </a:solidFill>
                <a:ea typeface="Times New Roman" pitchFamily="18" charset="0"/>
                <a:cs typeface="B Nazanin" pitchFamily="2" charset="-78"/>
              </a:rPr>
              <a:t> و بالاتر)</a:t>
            </a:r>
          </a:p>
          <a:p>
            <a:pPr algn="just" rtl="1" eaLnBrk="1" hangingPunct="1">
              <a:spcBef>
                <a:spcPct val="70000"/>
              </a:spcBef>
              <a:buClr>
                <a:srgbClr val="FFFF00"/>
              </a:buClr>
              <a:buFont typeface="Wingdings" pitchFamily="2" charset="2"/>
              <a:buChar char="§"/>
            </a:pPr>
            <a:r>
              <a:rPr lang="fa-IR" altLang="fa-IR" sz="2800" dirty="0">
                <a:solidFill>
                  <a:schemeClr val="bg1"/>
                </a:solidFill>
                <a:ea typeface="Times New Roman" pitchFamily="18" charset="0"/>
                <a:cs typeface="B Nazanin" pitchFamily="2" charset="-78"/>
              </a:rPr>
              <a:t>تجویز بتا آگونیست استنشاقی کوتاه اثر نظیر سالبوتامول در کلیه مراحل جهت کاستن علایم و درمان حمله آسم لازم است</a:t>
            </a:r>
          </a:p>
          <a:p>
            <a:pPr algn="just" rtl="1" eaLnBrk="1" hangingPunct="1">
              <a:spcBef>
                <a:spcPct val="70000"/>
              </a:spcBef>
              <a:buClr>
                <a:srgbClr val="FFFF00"/>
              </a:buClr>
              <a:buFont typeface="Wingdings" pitchFamily="2" charset="2"/>
              <a:buChar char="§"/>
            </a:pPr>
            <a:r>
              <a:rPr lang="fa-IR" altLang="en-US" sz="2800" dirty="0">
                <a:solidFill>
                  <a:schemeClr val="bg1"/>
                </a:solidFill>
                <a:latin typeface="Tahoma" pitchFamily="34" charset="0"/>
                <a:cs typeface="B Nazanin" pitchFamily="2" charset="-78"/>
              </a:rPr>
              <a:t>تجویز </a:t>
            </a:r>
            <a:r>
              <a:rPr lang="fa-IR" altLang="fa-IR" sz="2800" dirty="0">
                <a:solidFill>
                  <a:schemeClr val="bg1"/>
                </a:solidFill>
                <a:cs typeface="B Nazanin" pitchFamily="2" charset="-78"/>
              </a:rPr>
              <a:t>بتا آگونیست استنشاقی طولانی اثر </a:t>
            </a:r>
            <a:r>
              <a:rPr lang="fa-IR" altLang="en-US" sz="2800" dirty="0">
                <a:solidFill>
                  <a:schemeClr val="bg1"/>
                </a:solidFill>
                <a:latin typeface="Tahoma" pitchFamily="34" charset="0"/>
                <a:cs typeface="B Nazanin" pitchFamily="2" charset="-78"/>
              </a:rPr>
              <a:t>محدود به سطوح تخصصی و بالاتر است</a:t>
            </a:r>
            <a:endParaRPr lang="en-US" altLang="en-US"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E4A97888-5913-DE5D-A01F-15869940CF6C}"/>
              </a:ext>
            </a:extLst>
          </p:cNvPr>
          <p:cNvSpPr>
            <a:spLocks noGrp="1"/>
          </p:cNvSpPr>
          <p:nvPr>
            <p:ph type="sldNum" sz="quarter" idx="12"/>
          </p:nvPr>
        </p:nvSpPr>
        <p:spPr/>
        <p:txBody>
          <a:bodyPr/>
          <a:lstStyle/>
          <a:p>
            <a:fld id="{4729F2B8-658C-489E-8519-99F5650CC642}" type="slidenum">
              <a:rPr lang="en-US" altLang="en-US" smtClean="0"/>
              <a:pPr/>
              <a:t>30</a:t>
            </a:fld>
            <a:endParaRPr lang="en-US" altLang="en-US"/>
          </a:p>
        </p:txBody>
      </p:sp>
      <p:sp>
        <p:nvSpPr>
          <p:cNvPr id="226308" name="Line 4"/>
          <p:cNvSpPr>
            <a:spLocks noChangeShapeType="1"/>
          </p:cNvSpPr>
          <p:nvPr/>
        </p:nvSpPr>
        <p:spPr bwMode="auto">
          <a:xfrm>
            <a:off x="685800" y="13716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2168721"/>
              </p:ext>
            </p:extLst>
          </p:nvPr>
        </p:nvGraphicFramePr>
        <p:xfrm>
          <a:off x="228599" y="1219200"/>
          <a:ext cx="8077201" cy="5323071"/>
        </p:xfrm>
        <a:graphic>
          <a:graphicData uri="http://schemas.openxmlformats.org/drawingml/2006/table">
            <a:tbl>
              <a:tblPr rtl="1">
                <a:tableStyleId>{5DA37D80-6434-44D0-A028-1B22A696006F}</a:tableStyleId>
              </a:tblPr>
              <a:tblGrid>
                <a:gridCol w="1132386">
                  <a:extLst>
                    <a:ext uri="{9D8B030D-6E8A-4147-A177-3AD203B41FA5}">
                      <a16:colId xmlns:a16="http://schemas.microsoft.com/office/drawing/2014/main" val="20000"/>
                    </a:ext>
                  </a:extLst>
                </a:gridCol>
                <a:gridCol w="3834687">
                  <a:extLst>
                    <a:ext uri="{9D8B030D-6E8A-4147-A177-3AD203B41FA5}">
                      <a16:colId xmlns:a16="http://schemas.microsoft.com/office/drawing/2014/main" val="20001"/>
                    </a:ext>
                  </a:extLst>
                </a:gridCol>
                <a:gridCol w="3110128">
                  <a:extLst>
                    <a:ext uri="{9D8B030D-6E8A-4147-A177-3AD203B41FA5}">
                      <a16:colId xmlns:a16="http://schemas.microsoft.com/office/drawing/2014/main" val="20002"/>
                    </a:ext>
                  </a:extLst>
                </a:gridCol>
              </a:tblGrid>
              <a:tr h="446271">
                <a:tc>
                  <a:txBody>
                    <a:bodyPr/>
                    <a:lstStyle/>
                    <a:p>
                      <a:pPr algn="ctr" rtl="1">
                        <a:spcAft>
                          <a:spcPts val="0"/>
                        </a:spcAft>
                      </a:pPr>
                      <a:r>
                        <a:rPr lang="fa-IR" sz="1600" dirty="0">
                          <a:solidFill>
                            <a:schemeClr val="bg1"/>
                          </a:solidFill>
                          <a:cs typeface="B Titr" pitchFamily="2" charset="-78"/>
                        </a:rPr>
                        <a:t>مرحله درمان</a:t>
                      </a:r>
                      <a:endParaRPr lang="fa-IR" sz="1600" b="1" dirty="0">
                        <a:solidFill>
                          <a:schemeClr val="bg1"/>
                        </a:solidFill>
                        <a:latin typeface="Times New Roman"/>
                        <a:ea typeface="Times New Roman"/>
                        <a:cs typeface="B Titr" pitchFamily="2" charset="-78"/>
                      </a:endParaRPr>
                    </a:p>
                  </a:txBody>
                  <a:tcPr marL="59546" marR="59546" marT="0" marB="0" anchor="ctr">
                    <a:solidFill>
                      <a:schemeClr val="accent6"/>
                    </a:solidFill>
                  </a:tcPr>
                </a:tc>
                <a:tc>
                  <a:txBody>
                    <a:bodyPr/>
                    <a:lstStyle/>
                    <a:p>
                      <a:pPr algn="ctr" rtl="1">
                        <a:spcAft>
                          <a:spcPts val="0"/>
                        </a:spcAft>
                      </a:pPr>
                      <a:r>
                        <a:rPr lang="fa-IR" sz="1600" dirty="0">
                          <a:solidFill>
                            <a:schemeClr val="bg1"/>
                          </a:solidFill>
                          <a:cs typeface="B Titr" pitchFamily="2" charset="-78"/>
                        </a:rPr>
                        <a:t>درمان </a:t>
                      </a:r>
                      <a:r>
                        <a:rPr lang="fa-IR" sz="1600" dirty="0" err="1">
                          <a:solidFill>
                            <a:schemeClr val="bg1"/>
                          </a:solidFill>
                          <a:cs typeface="B Titr" pitchFamily="2" charset="-78"/>
                        </a:rPr>
                        <a:t>انتخابي</a:t>
                      </a:r>
                      <a:r>
                        <a:rPr lang="fa-IR" sz="1600" dirty="0">
                          <a:solidFill>
                            <a:schemeClr val="bg1"/>
                          </a:solidFill>
                          <a:cs typeface="B Titr" pitchFamily="2" charset="-78"/>
                        </a:rPr>
                        <a:t> نگهدارنده</a:t>
                      </a:r>
                      <a:endParaRPr lang="en-US" sz="1600" b="1" dirty="0">
                        <a:solidFill>
                          <a:schemeClr val="bg1"/>
                        </a:solidFill>
                        <a:latin typeface="Times New Roman"/>
                        <a:ea typeface="Times New Roman"/>
                        <a:cs typeface="B Titr" pitchFamily="2" charset="-78"/>
                      </a:endParaRPr>
                    </a:p>
                  </a:txBody>
                  <a:tcPr marL="59546" marR="59546" marT="0" marB="0" anchor="ctr">
                    <a:solidFill>
                      <a:schemeClr val="accent6"/>
                    </a:solidFill>
                  </a:tcPr>
                </a:tc>
                <a:tc>
                  <a:txBody>
                    <a:bodyPr/>
                    <a:lstStyle/>
                    <a:p>
                      <a:pPr algn="ctr" rtl="1">
                        <a:spcAft>
                          <a:spcPts val="0"/>
                        </a:spcAft>
                      </a:pPr>
                      <a:r>
                        <a:rPr lang="fa-IR" sz="1600" dirty="0">
                          <a:solidFill>
                            <a:schemeClr val="bg1"/>
                          </a:solidFill>
                          <a:cs typeface="B Titr" pitchFamily="2" charset="-78"/>
                        </a:rPr>
                        <a:t>درمان جايگزين</a:t>
                      </a:r>
                      <a:endParaRPr lang="en-US" sz="1600" b="1" dirty="0">
                        <a:solidFill>
                          <a:schemeClr val="bg1"/>
                        </a:solidFill>
                        <a:latin typeface="Times New Roman"/>
                        <a:ea typeface="Times New Roman"/>
                        <a:cs typeface="B Titr" pitchFamily="2" charset="-78"/>
                      </a:endParaRPr>
                    </a:p>
                  </a:txBody>
                  <a:tcPr marL="59546" marR="59546" marT="0" marB="0" anchor="ctr">
                    <a:solidFill>
                      <a:schemeClr val="accent6"/>
                    </a:solidFill>
                  </a:tcPr>
                </a:tc>
                <a:extLst>
                  <a:ext uri="{0D108BD9-81ED-4DB2-BD59-A6C34878D82A}">
                    <a16:rowId xmlns:a16="http://schemas.microsoft.com/office/drawing/2014/main" val="10000"/>
                  </a:ext>
                </a:extLst>
              </a:tr>
              <a:tr h="407253">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پله اول</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0">
                        <a:spcAft>
                          <a:spcPts val="0"/>
                        </a:spcAft>
                      </a:pPr>
                      <a:r>
                        <a:rPr lang="en-US" sz="1600" b="1" kern="1200" dirty="0">
                          <a:solidFill>
                            <a:schemeClr val="bg1"/>
                          </a:solidFill>
                          <a:latin typeface="+mj-lt"/>
                          <a:ea typeface="MS PGothic" pitchFamily="34" charset="-128"/>
                          <a:cs typeface="B Nazanin" panose="00000400000000000000" pitchFamily="2" charset="-78"/>
                        </a:rPr>
                        <a:t>Step </a:t>
                      </a:r>
                      <a:r>
                        <a:rPr lang="en-US" sz="1600" b="1" dirty="0">
                          <a:solidFill>
                            <a:schemeClr val="bg1"/>
                          </a:solidFill>
                          <a:latin typeface="Tahoma" panose="020B0604030504040204" pitchFamily="34" charset="0"/>
                          <a:ea typeface="MS PGothic" pitchFamily="34" charset="-128"/>
                          <a:cs typeface="B Nazanin" panose="00000400000000000000" pitchFamily="2" charset="-78"/>
                        </a:rPr>
                        <a:t>I</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لازم نيست</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extLst>
                  <a:ext uri="{0D108BD9-81ED-4DB2-BD59-A6C34878D82A}">
                    <a16:rowId xmlns:a16="http://schemas.microsoft.com/office/drawing/2014/main" val="10001"/>
                  </a:ext>
                </a:extLst>
              </a:tr>
              <a:tr h="407253">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پله دوم</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0">
                        <a:spcAft>
                          <a:spcPts val="0"/>
                        </a:spcAft>
                      </a:pPr>
                      <a:r>
                        <a:rPr lang="en-US" sz="1600" b="1" kern="1200" dirty="0">
                          <a:solidFill>
                            <a:schemeClr val="bg1"/>
                          </a:solidFill>
                          <a:latin typeface="+mj-lt"/>
                          <a:ea typeface="MS PGothic" pitchFamily="34" charset="-128"/>
                          <a:cs typeface="B Nazanin" panose="00000400000000000000" pitchFamily="2" charset="-78"/>
                        </a:rPr>
                        <a:t>Step II</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 دوز كم</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tc>
                  <a:txBody>
                    <a:bodyPr/>
                    <a:lstStyle/>
                    <a:p>
                      <a:pPr marL="0" algn="ctr" defTabSz="914400" rtl="0" eaLnBrk="1" latinLnBrk="0" hangingPunct="1">
                        <a:spcAft>
                          <a:spcPts val="0"/>
                        </a:spcAft>
                      </a:pPr>
                      <a:r>
                        <a:rPr lang="en-US" sz="1600" b="1" kern="1200" dirty="0">
                          <a:solidFill>
                            <a:schemeClr val="bg1"/>
                          </a:solidFill>
                          <a:latin typeface="+mj-lt"/>
                          <a:ea typeface="MS PGothic" pitchFamily="34" charset="-128"/>
                          <a:cs typeface="B Nazanin" panose="00000400000000000000" pitchFamily="2" charset="-78"/>
                        </a:rPr>
                        <a:t>Leukotriene Modifiers</a:t>
                      </a:r>
                    </a:p>
                    <a:p>
                      <a:pPr algn="ctr" rtl="1">
                        <a:spcAft>
                          <a:spcPts val="0"/>
                        </a:spcAft>
                      </a:pPr>
                      <a:r>
                        <a:rPr lang="fa-IR" sz="1600" b="1" dirty="0" err="1">
                          <a:solidFill>
                            <a:schemeClr val="bg1"/>
                          </a:solidFill>
                          <a:latin typeface="Tahoma" panose="020B0604030504040204" pitchFamily="34" charset="0"/>
                          <a:ea typeface="MS PGothic" pitchFamily="34" charset="-128"/>
                          <a:cs typeface="B Nazanin" panose="00000400000000000000" pitchFamily="2" charset="-78"/>
                        </a:rPr>
                        <a:t>کرومولین</a:t>
                      </a:r>
                      <a:r>
                        <a:rPr lang="fa-IR" sz="1600" b="1" dirty="0">
                          <a:solidFill>
                            <a:schemeClr val="bg1"/>
                          </a:solidFill>
                          <a:latin typeface="Tahoma" panose="020B0604030504040204" pitchFamily="34" charset="0"/>
                          <a:ea typeface="MS PGothic" pitchFamily="34" charset="-128"/>
                          <a:cs typeface="B Nazanin" panose="00000400000000000000" pitchFamily="2" charset="-78"/>
                        </a:rPr>
                        <a:t> سدیم</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extLst>
                  <a:ext uri="{0D108BD9-81ED-4DB2-BD59-A6C34878D82A}">
                    <a16:rowId xmlns:a16="http://schemas.microsoft.com/office/drawing/2014/main" val="10002"/>
                  </a:ext>
                </a:extLst>
              </a:tr>
              <a:tr h="1425385">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پله سوم</a:t>
                      </a:r>
                    </a:p>
                    <a:p>
                      <a:pPr marL="0" algn="ctr" defTabSz="914400" rtl="0" eaLnBrk="1" latinLnBrk="0" hangingPunct="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 </a:t>
                      </a:r>
                      <a:r>
                        <a:rPr lang="en-US" sz="1600" b="1" kern="1200" dirty="0">
                          <a:solidFill>
                            <a:schemeClr val="bg1"/>
                          </a:solidFill>
                          <a:latin typeface="+mj-lt"/>
                          <a:ea typeface="MS PGothic" pitchFamily="34" charset="-128"/>
                          <a:cs typeface="B Nazanin" panose="00000400000000000000" pitchFamily="2" charset="-78"/>
                        </a:rPr>
                        <a:t>Step III </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 دوز كم به اضافه بتاآگونيست استنشاقي طولاني اثر</a:t>
                      </a:r>
                      <a:r>
                        <a:rPr lang="en-US" sz="1600" b="1" dirty="0">
                          <a:solidFill>
                            <a:schemeClr val="bg1"/>
                          </a:solidFill>
                          <a:latin typeface="Tahoma" panose="020B0604030504040204" pitchFamily="34" charset="0"/>
                          <a:ea typeface="MS PGothic" pitchFamily="34" charset="-128"/>
                          <a:cs typeface="B Nazanin" panose="00000400000000000000" pitchFamily="2" charset="-78"/>
                        </a:rPr>
                        <a:t>*</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 دوز متوسط</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يا</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بادوز کم به اضافه</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marL="0" algn="ctr" defTabSz="914400" rtl="0" eaLnBrk="1" latinLnBrk="0" hangingPunct="1">
                        <a:spcAft>
                          <a:spcPts val="0"/>
                        </a:spcAft>
                      </a:pPr>
                      <a:r>
                        <a:rPr lang="en-US" sz="1600" b="1" kern="1200" dirty="0">
                          <a:solidFill>
                            <a:schemeClr val="bg1"/>
                          </a:solidFill>
                          <a:latin typeface="+mj-lt"/>
                          <a:ea typeface="MS PGothic" pitchFamily="34" charset="-128"/>
                          <a:cs typeface="B Nazanin" panose="00000400000000000000" pitchFamily="2" charset="-78"/>
                        </a:rPr>
                        <a:t>Leukotriene  Modifiers</a:t>
                      </a: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يا</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 دوز کم به </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اضافه تئوفيلين پیوسته رهش</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extLst>
                  <a:ext uri="{0D108BD9-81ED-4DB2-BD59-A6C34878D82A}">
                    <a16:rowId xmlns:a16="http://schemas.microsoft.com/office/drawing/2014/main" val="10003"/>
                  </a:ext>
                </a:extLst>
              </a:tr>
              <a:tr h="1056854">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پله چهارم</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marL="0" algn="ctr" defTabSz="914400" rtl="0" eaLnBrk="1" latinLnBrk="0" hangingPunct="1">
                        <a:spcAft>
                          <a:spcPts val="0"/>
                        </a:spcAft>
                      </a:pPr>
                      <a:r>
                        <a:rPr lang="en-US" sz="1600" b="1" kern="1200" dirty="0">
                          <a:solidFill>
                            <a:schemeClr val="bg1"/>
                          </a:solidFill>
                          <a:latin typeface="+mj-lt"/>
                          <a:ea typeface="MS PGothic" pitchFamily="34" charset="-128"/>
                          <a:cs typeface="B Nazanin" panose="00000400000000000000" pitchFamily="2" charset="-78"/>
                        </a:rPr>
                        <a:t>Step IV </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استروئيد استنشاقي با دوز  متوسط يا زیاد به اضافه بتاآگونيست استنشاقي طولاني اثر</a:t>
                      </a:r>
                      <a:r>
                        <a:rPr lang="en-US" sz="1600" b="1" dirty="0">
                          <a:solidFill>
                            <a:schemeClr val="bg1"/>
                          </a:solidFill>
                          <a:latin typeface="Tahoma" panose="020B0604030504040204" pitchFamily="34" charset="0"/>
                          <a:ea typeface="MS PGothic" pitchFamily="34" charset="-128"/>
                          <a:cs typeface="B Nazanin" panose="00000400000000000000" pitchFamily="2" charset="-78"/>
                        </a:rPr>
                        <a:t>*</a:t>
                      </a:r>
                      <a:r>
                        <a:rPr lang="fa-IR" sz="1600" b="1" dirty="0">
                          <a:solidFill>
                            <a:schemeClr val="bg1"/>
                          </a:solidFill>
                          <a:latin typeface="Tahoma" panose="020B0604030504040204" pitchFamily="34" charset="0"/>
                          <a:ea typeface="MS PGothic" pitchFamily="34" charset="-128"/>
                          <a:cs typeface="B Nazanin" panose="00000400000000000000" pitchFamily="2" charset="-78"/>
                        </a:rPr>
                        <a:t> به اضافه يكي از موارد زير اگر نياز باشد:</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  - تئوفيلين پیوسته رهش</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marL="0" algn="ctr" defTabSz="914400" rtl="0" eaLnBrk="1" latinLnBrk="0" hangingPunct="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  </a:t>
                      </a:r>
                      <a:r>
                        <a:rPr lang="fa-IR" sz="1600" b="1" dirty="0">
                          <a:solidFill>
                            <a:schemeClr val="bg1"/>
                          </a:solidFill>
                          <a:latin typeface="+mj-lt"/>
                          <a:ea typeface="MS PGothic" pitchFamily="34" charset="-128"/>
                          <a:cs typeface="B Nazanin" panose="00000400000000000000" pitchFamily="2" charset="-78"/>
                        </a:rPr>
                        <a:t>- </a:t>
                      </a:r>
                      <a:r>
                        <a:rPr lang="en-US" sz="1600" b="1" dirty="0">
                          <a:solidFill>
                            <a:schemeClr val="bg1"/>
                          </a:solidFill>
                          <a:latin typeface="+mj-lt"/>
                          <a:ea typeface="MS PGothic" pitchFamily="34" charset="-128"/>
                          <a:cs typeface="B Nazanin" panose="00000400000000000000" pitchFamily="2" charset="-78"/>
                        </a:rPr>
                        <a:t> Modifiers Leukotriene</a:t>
                      </a:r>
                      <a:r>
                        <a:rPr lang="fa-IR" sz="1600" b="1" dirty="0">
                          <a:solidFill>
                            <a:schemeClr val="bg1"/>
                          </a:solidFill>
                          <a:latin typeface="+mj-lt"/>
                          <a:ea typeface="MS PGothic" pitchFamily="34" charset="-128"/>
                          <a:cs typeface="B Nazanin" panose="00000400000000000000" pitchFamily="2" charset="-78"/>
                        </a:rPr>
                        <a:t>   </a:t>
                      </a:r>
                      <a:endParaRPr lang="en-US" sz="1600" b="1" dirty="0">
                        <a:solidFill>
                          <a:schemeClr val="bg1"/>
                        </a:solidFill>
                        <a:latin typeface="+mj-lt"/>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tc>
                  <a:txBody>
                    <a:bodyPr/>
                    <a:lstStyle/>
                    <a:p>
                      <a:pPr algn="ctr" rtl="1">
                        <a:spcAft>
                          <a:spcPts val="0"/>
                        </a:spcAft>
                      </a:pPr>
                      <a:endParaRPr lang="fa-IR"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extLst>
                  <a:ext uri="{0D108BD9-81ED-4DB2-BD59-A6C34878D82A}">
                    <a16:rowId xmlns:a16="http://schemas.microsoft.com/office/drawing/2014/main" val="10004"/>
                  </a:ext>
                </a:extLst>
              </a:tr>
              <a:tr h="905184">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پله پنجم</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marL="0" algn="ctr" defTabSz="914400" rtl="0" eaLnBrk="1" latinLnBrk="0" hangingPunct="1">
                        <a:spcAft>
                          <a:spcPts val="0"/>
                        </a:spcAft>
                      </a:pPr>
                      <a:r>
                        <a:rPr lang="en-US" sz="1600" b="1" kern="1200" dirty="0">
                          <a:solidFill>
                            <a:schemeClr val="bg1"/>
                          </a:solidFill>
                          <a:latin typeface="+mj-lt"/>
                          <a:ea typeface="MS PGothic" pitchFamily="34" charset="-128"/>
                          <a:cs typeface="B Nazanin" panose="00000400000000000000" pitchFamily="2" charset="-78"/>
                        </a:rPr>
                        <a:t>Step V </a:t>
                      </a:r>
                    </a:p>
                  </a:txBody>
                  <a:tcPr marL="59546" marR="59546" marT="0" marB="0" anchor="ctr">
                    <a:solidFill>
                      <a:schemeClr val="accent1">
                        <a:lumMod val="20000"/>
                        <a:lumOff val="80000"/>
                      </a:schemeClr>
                    </a:solidFill>
                  </a:tcPr>
                </a:tc>
                <a:tc>
                  <a:txBody>
                    <a:bodyPr/>
                    <a:lstStyle/>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يکي از موارد زير را به درمان­هاي قبلي </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اضافه کنيد:</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    - استروئيد خوراکي(کمترين دوز)</a:t>
                      </a:r>
                      <a:endParaRPr lang="en-US" sz="1600" b="1" dirty="0">
                        <a:solidFill>
                          <a:schemeClr val="bg1"/>
                        </a:solidFill>
                        <a:latin typeface="Tahoma" panose="020B0604030504040204" pitchFamily="34" charset="0"/>
                        <a:ea typeface="MS PGothic" pitchFamily="34" charset="-128"/>
                        <a:cs typeface="B Nazanin" panose="00000400000000000000" pitchFamily="2" charset="-78"/>
                      </a:endParaRPr>
                    </a:p>
                    <a:p>
                      <a:pPr algn="ctr" rtl="1">
                        <a:spcAft>
                          <a:spcPts val="0"/>
                        </a:spcAft>
                      </a:pPr>
                      <a:r>
                        <a:rPr lang="fa-IR" sz="1600" b="1" dirty="0">
                          <a:solidFill>
                            <a:schemeClr val="bg1"/>
                          </a:solidFill>
                          <a:latin typeface="Tahoma" panose="020B0604030504040204" pitchFamily="34" charset="0"/>
                          <a:ea typeface="MS PGothic" pitchFamily="34" charset="-128"/>
                          <a:cs typeface="B Nazanin" panose="00000400000000000000" pitchFamily="2" charset="-78"/>
                        </a:rPr>
                        <a:t>    - درمان با  </a:t>
                      </a:r>
                      <a:r>
                        <a:rPr lang="en-US" sz="1600" b="1" dirty="0">
                          <a:solidFill>
                            <a:schemeClr val="bg1"/>
                          </a:solidFill>
                          <a:latin typeface="+mj-lt"/>
                          <a:ea typeface="MS PGothic" pitchFamily="34" charset="-128"/>
                          <a:cs typeface="B Nazanin" panose="00000400000000000000" pitchFamily="2" charset="-78"/>
                        </a:rPr>
                        <a:t>Anti-</a:t>
                      </a:r>
                      <a:r>
                        <a:rPr lang="en-US" sz="1600" b="1" dirty="0" err="1">
                          <a:solidFill>
                            <a:schemeClr val="bg1"/>
                          </a:solidFill>
                          <a:latin typeface="+mj-lt"/>
                          <a:ea typeface="MS PGothic" pitchFamily="34" charset="-128"/>
                          <a:cs typeface="B Nazanin" panose="00000400000000000000" pitchFamily="2" charset="-78"/>
                        </a:rPr>
                        <a:t>IgE</a:t>
                      </a:r>
                      <a:r>
                        <a:rPr lang="en-US" sz="1600" b="1" dirty="0">
                          <a:solidFill>
                            <a:schemeClr val="bg1"/>
                          </a:solidFill>
                          <a:latin typeface="+mj-lt"/>
                          <a:ea typeface="MS PGothic" pitchFamily="34" charset="-128"/>
                          <a:cs typeface="B Nazanin" panose="00000400000000000000" pitchFamily="2" charset="-78"/>
                        </a:rPr>
                        <a:t>*</a:t>
                      </a:r>
                    </a:p>
                  </a:txBody>
                  <a:tcPr marL="59546" marR="59546" marT="0" marB="0" anchor="ctr">
                    <a:solidFill>
                      <a:schemeClr val="accent1">
                        <a:lumMod val="20000"/>
                        <a:lumOff val="80000"/>
                      </a:schemeClr>
                    </a:solidFill>
                  </a:tcPr>
                </a:tc>
                <a:tc>
                  <a:txBody>
                    <a:bodyPr/>
                    <a:lstStyle/>
                    <a:p>
                      <a:pPr algn="ctr" rtl="1">
                        <a:spcAft>
                          <a:spcPts val="0"/>
                        </a:spcAft>
                      </a:pPr>
                      <a:endParaRPr lang="fa-IR" sz="1600" b="1" dirty="0">
                        <a:solidFill>
                          <a:schemeClr val="bg1"/>
                        </a:solidFill>
                        <a:latin typeface="Tahoma" panose="020B0604030504040204" pitchFamily="34" charset="0"/>
                        <a:ea typeface="MS PGothic" pitchFamily="34" charset="-128"/>
                        <a:cs typeface="B Nazanin" panose="00000400000000000000" pitchFamily="2" charset="-78"/>
                      </a:endParaRPr>
                    </a:p>
                  </a:txBody>
                  <a:tcPr marL="59546" marR="59546" marT="0"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31776" name="Title 5"/>
          <p:cNvSpPr>
            <a:spLocks noGrp="1"/>
          </p:cNvSpPr>
          <p:nvPr>
            <p:ph type="title"/>
          </p:nvPr>
        </p:nvSpPr>
        <p:spPr>
          <a:xfrm>
            <a:off x="685800" y="304800"/>
            <a:ext cx="7772400" cy="533400"/>
          </a:xfrm>
        </p:spPr>
        <p:txBody>
          <a:bodyPr/>
          <a:lstStyle/>
          <a:p>
            <a:pPr algn="ctr"/>
            <a:r>
              <a:rPr lang="fa-IR" altLang="en-US" sz="2800" dirty="0">
                <a:solidFill>
                  <a:srgbClr val="FFFF00"/>
                </a:solidFill>
                <a:cs typeface="B Titr" pitchFamily="2" charset="-78"/>
              </a:rPr>
              <a:t>درمان پلکانی آسم</a:t>
            </a:r>
            <a:endParaRPr lang="fa-IR" altLang="en-US" sz="2800" dirty="0"/>
          </a:p>
        </p:txBody>
      </p:sp>
      <p:sp>
        <p:nvSpPr>
          <p:cNvPr id="31777" name="Content Placeholder 2"/>
          <p:cNvSpPr>
            <a:spLocks noGrp="1"/>
          </p:cNvSpPr>
          <p:nvPr>
            <p:ph idx="1"/>
          </p:nvPr>
        </p:nvSpPr>
        <p:spPr>
          <a:xfrm>
            <a:off x="649357" y="5791200"/>
            <a:ext cx="2438400" cy="533400"/>
          </a:xfrm>
        </p:spPr>
        <p:txBody>
          <a:bodyPr>
            <a:normAutofit fontScale="92500" lnSpcReduction="20000"/>
          </a:bodyPr>
          <a:lstStyle/>
          <a:p>
            <a:pPr marL="0" indent="0" algn="r" rtl="1">
              <a:buFontTx/>
              <a:buNone/>
            </a:pPr>
            <a:r>
              <a:rPr lang="fa-IR" altLang="en-US" sz="2000" b="1" dirty="0">
                <a:solidFill>
                  <a:srgbClr val="C00000"/>
                </a:solidFill>
                <a:latin typeface="Tahoma" pitchFamily="34" charset="0"/>
                <a:cs typeface="B Nazanin" pitchFamily="2" charset="-78"/>
                <a:sym typeface="Symbol" pitchFamily="18" charset="2"/>
              </a:rPr>
              <a:t></a:t>
            </a:r>
            <a:r>
              <a:rPr lang="fa-IR" altLang="en-US" sz="2000" b="1" dirty="0">
                <a:solidFill>
                  <a:srgbClr val="FFFF00"/>
                </a:solidFill>
                <a:latin typeface="Tahoma" pitchFamily="34" charset="0"/>
                <a:cs typeface="B Nazanin" pitchFamily="2" charset="-78"/>
                <a:sym typeface="Symbol" pitchFamily="18" charset="2"/>
              </a:rPr>
              <a:t> </a:t>
            </a:r>
            <a:r>
              <a:rPr lang="fa-IR" altLang="en-US" sz="1600" b="1" dirty="0">
                <a:solidFill>
                  <a:schemeClr val="bg1"/>
                </a:solidFill>
                <a:latin typeface="Tahoma" pitchFamily="34" charset="0"/>
                <a:cs typeface="B Nazanin" pitchFamily="2" charset="-78"/>
              </a:rPr>
              <a:t>تجویز این داروها محدود به سطوح تخصصی و بالاتر است</a:t>
            </a:r>
            <a:endParaRPr lang="en-US" altLang="en-US" sz="1600" b="1"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AC1D51E8-3EDE-42B6-41BD-F396BFE00C3D}"/>
              </a:ext>
            </a:extLst>
          </p:cNvPr>
          <p:cNvSpPr>
            <a:spLocks noGrp="1"/>
          </p:cNvSpPr>
          <p:nvPr>
            <p:ph type="sldNum" sz="quarter" idx="12"/>
          </p:nvPr>
        </p:nvSpPr>
        <p:spPr/>
        <p:txBody>
          <a:bodyPr/>
          <a:lstStyle/>
          <a:p>
            <a:fld id="{4729F2B8-658C-489E-8519-99F5650CC642}" type="slidenum">
              <a:rPr lang="en-US" altLang="en-US" smtClean="0"/>
              <a:pPr/>
              <a:t>31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charset="0"/>
                <a:cs typeface="B Titr" pitchFamily="2" charset="-78"/>
              </a:rPr>
              <a:t>موارد ارجاع به سطوح تخصصی</a:t>
            </a:r>
            <a:endParaRPr lang="en-US" sz="2800" dirty="0">
              <a:solidFill>
                <a:srgbClr val="FFFF00"/>
              </a:solidFill>
              <a:latin typeface="Tahoma" pitchFamily="34" charset="0"/>
              <a:ea typeface="+mj-ea"/>
              <a:cs typeface="+mj-cs"/>
            </a:endParaRPr>
          </a:p>
        </p:txBody>
      </p:sp>
      <p:sp>
        <p:nvSpPr>
          <p:cNvPr id="32771"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ابهام یا شک در تشخیص</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بروز آسم در سنین کمتر از 6 سال و بالای 65 سال</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پاسخ ضعیف یا عدم پاسخ به درمان های معمول (به ویژه نیاز به بتاآگونیست طولانی اثر یا مصرف مکرر استروئیدهای خوراکی)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نیاز به تست های تشخیصی اضافی نظیر تست پوستی و ...</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کاهش مرحله درمانی در بیمار مصرف کننده بتاآگونیست طولانی اثر</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آسم در بارداری</a:t>
            </a:r>
          </a:p>
        </p:txBody>
      </p:sp>
      <p:sp>
        <p:nvSpPr>
          <p:cNvPr id="2" name="Slide Number Placeholder 1">
            <a:extLst>
              <a:ext uri="{FF2B5EF4-FFF2-40B4-BE49-F238E27FC236}">
                <a16:creationId xmlns:a16="http://schemas.microsoft.com/office/drawing/2014/main" id="{8DD4A37B-9ED8-8D90-092B-D459F7CDDF4E}"/>
              </a:ext>
            </a:extLst>
          </p:cNvPr>
          <p:cNvSpPr>
            <a:spLocks noGrp="1"/>
          </p:cNvSpPr>
          <p:nvPr>
            <p:ph type="sldNum" sz="quarter" idx="12"/>
          </p:nvPr>
        </p:nvSpPr>
        <p:spPr/>
        <p:txBody>
          <a:bodyPr/>
          <a:lstStyle/>
          <a:p>
            <a:fld id="{4729F2B8-658C-489E-8519-99F5650CC642}" type="slidenum">
              <a:rPr lang="en-US" altLang="en-US" smtClean="0"/>
              <a:pPr/>
              <a:t>32</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charset="0"/>
                <a:cs typeface="B Titr" pitchFamily="2" charset="-78"/>
              </a:rPr>
              <a:t>موارد ارجاع به سطوح تخصصی</a:t>
            </a:r>
            <a:endParaRPr lang="en-US" sz="2800" dirty="0">
              <a:solidFill>
                <a:srgbClr val="FFFF00"/>
              </a:solidFill>
              <a:latin typeface="Tahoma" pitchFamily="34" charset="0"/>
              <a:ea typeface="+mj-ea"/>
              <a:cs typeface="+mj-cs"/>
            </a:endParaRPr>
          </a:p>
        </p:txBody>
      </p:sp>
      <p:sp>
        <p:nvSpPr>
          <p:cNvPr id="34819"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اضطراب شدید والدین یا نیاز به اطمینان بخشی، عدم همکاری بیمار و خانواده وی در درمان علیرغم آموزش توسط پزشک.</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پولیپ بینی</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آسم همراه با دیابت، بیماری قلبی عروقی، گلوکوم، وجود شواهد واسکولیت.</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بیماران مشکوک به آسم شغلی.</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حساسیت به داروهای مسکن (</a:t>
            </a:r>
            <a:r>
              <a:rPr lang="en-US" altLang="fa-IR" sz="2400" dirty="0">
                <a:solidFill>
                  <a:schemeClr val="bg1"/>
                </a:solidFill>
                <a:cs typeface="B Nazanin" pitchFamily="2" charset="-78"/>
              </a:rPr>
              <a:t>NSIADs</a:t>
            </a:r>
            <a:r>
              <a:rPr lang="fa-IR" altLang="fa-IR" sz="2800" dirty="0">
                <a:solidFill>
                  <a:schemeClr val="bg1"/>
                </a:solidFill>
                <a:cs typeface="B Nazanin" pitchFamily="2" charset="-78"/>
              </a:rPr>
              <a:t>)</a:t>
            </a:r>
            <a:r>
              <a:rPr lang="en-US" altLang="fa-IR" sz="2800" dirty="0">
                <a:solidFill>
                  <a:schemeClr val="bg1"/>
                </a:solidFill>
                <a:cs typeface="B Nazanin" pitchFamily="2" charset="-78"/>
              </a:rPr>
              <a:t>.</a:t>
            </a:r>
            <a:endParaRPr lang="fa-IR"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a:p>
            <a:pPr algn="just" rtl="1" eaLnBrk="1" hangingPunct="1">
              <a:spcBef>
                <a:spcPct val="70000"/>
              </a:spcBef>
              <a:buClr>
                <a:srgbClr val="FFFF00"/>
              </a:buClr>
              <a:buFontTx/>
              <a:buNone/>
            </a:pPr>
            <a:endParaRPr lang="en-US"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733DC661-5D34-956D-5F5E-A3355FCC883D}"/>
              </a:ext>
            </a:extLst>
          </p:cNvPr>
          <p:cNvSpPr>
            <a:spLocks noGrp="1"/>
          </p:cNvSpPr>
          <p:nvPr>
            <p:ph type="sldNum" sz="quarter" idx="12"/>
          </p:nvPr>
        </p:nvSpPr>
        <p:spPr/>
        <p:txBody>
          <a:bodyPr/>
          <a:lstStyle/>
          <a:p>
            <a:fld id="{4729F2B8-658C-489E-8519-99F5650CC642}" type="slidenum">
              <a:rPr lang="en-US" altLang="en-US" smtClean="0"/>
              <a:pPr/>
              <a:t>33</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9144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charset="0"/>
                <a:cs typeface="B Titr" pitchFamily="2" charset="-78"/>
              </a:rPr>
              <a:t>پيگيري و مراقبت بيماران</a:t>
            </a:r>
            <a:endParaRPr lang="en-US" sz="2800" dirty="0">
              <a:solidFill>
                <a:srgbClr val="FFFF00"/>
              </a:solidFill>
              <a:latin typeface="Tahoma" pitchFamily="34" charset="0"/>
              <a:ea typeface="+mj-ea"/>
              <a:cs typeface="+mj-cs"/>
            </a:endParaRPr>
          </a:p>
        </p:txBody>
      </p:sp>
      <p:sp>
        <p:nvSpPr>
          <p:cNvPr id="36867" name="Rectangle 3"/>
          <p:cNvSpPr>
            <a:spLocks noGrp="1" noChangeArrowheads="1"/>
          </p:cNvSpPr>
          <p:nvPr>
            <p:ph idx="1"/>
          </p:nvPr>
        </p:nvSpPr>
        <p:spPr>
          <a:xfrm>
            <a:off x="685800" y="1828800"/>
            <a:ext cx="7924800" cy="48006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Tx/>
              <a:buNone/>
            </a:pPr>
            <a:r>
              <a:rPr lang="fa-IR" altLang="fa-IR" sz="2800">
                <a:solidFill>
                  <a:schemeClr val="bg1"/>
                </a:solidFill>
                <a:latin typeface="Tahoma" pitchFamily="34" charset="0"/>
                <a:cs typeface="B Nazanin" pitchFamily="2" charset="-78"/>
              </a:rPr>
              <a:t>ارزيابي كليه بيماران يك ماه پس از شروع درمان توسط پزشک و بررسي فاكتورهاي خطر و تعيين سطح كنترل بيماري : </a:t>
            </a:r>
          </a:p>
          <a:p>
            <a:pPr algn="just" rtl="1" eaLnBrk="1" hangingPunct="1">
              <a:spcBef>
                <a:spcPct val="70000"/>
              </a:spcBef>
              <a:buClr>
                <a:srgbClr val="FFFF00"/>
              </a:buClr>
              <a:buFont typeface="Wingdings" pitchFamily="2" charset="2"/>
              <a:buChar char="§"/>
            </a:pPr>
            <a:r>
              <a:rPr lang="fa-IR" altLang="fa-IR" sz="2800">
                <a:solidFill>
                  <a:schemeClr val="bg1"/>
                </a:solidFill>
                <a:latin typeface="Tahoma" pitchFamily="34" charset="0"/>
                <a:cs typeface="B Nazanin" pitchFamily="2" charset="-78"/>
              </a:rPr>
              <a:t> كنترل كامل : ادامه درمان و ويزيت مجدد دو ماه بعد توسط پزشک (یک ماه بعد توسط بهورز/مراقب سلامت)</a:t>
            </a:r>
            <a:endParaRPr lang="en-US" altLang="fa-IR" sz="2800">
              <a:solidFill>
                <a:schemeClr val="bg1"/>
              </a:solidFill>
              <a:latin typeface="Tahoma" pitchFamily="34" charset="0"/>
              <a:cs typeface="B Nazanin" pitchFamily="2" charset="-78"/>
            </a:endParaRPr>
          </a:p>
          <a:p>
            <a:pPr algn="just" rtl="1" eaLnBrk="1" hangingPunct="1">
              <a:spcBef>
                <a:spcPct val="70000"/>
              </a:spcBef>
              <a:buClr>
                <a:srgbClr val="FFFF00"/>
              </a:buClr>
              <a:buFont typeface="Wingdings" pitchFamily="2" charset="2"/>
              <a:buChar char="§"/>
            </a:pPr>
            <a:r>
              <a:rPr lang="fa-IR" altLang="fa-IR" sz="2800">
                <a:solidFill>
                  <a:schemeClr val="bg1"/>
                </a:solidFill>
                <a:latin typeface="Tahoma" pitchFamily="34" charset="0"/>
                <a:cs typeface="B Nazanin" pitchFamily="2" charset="-78"/>
              </a:rPr>
              <a:t>كنترل نسبي : بررسي علل عدم كنترل و  در صورت نياز افزايش مرحله درماني با دوز متوسط استروئيد و ويزيت مجدد يك ماه بعد توسط پزشک (دو هفته بعد توسط بهورز/مراقب سلامت)</a:t>
            </a:r>
            <a:endParaRPr lang="en-US" altLang="fa-IR" sz="2800">
              <a:solidFill>
                <a:schemeClr val="bg1"/>
              </a:solidFill>
              <a:latin typeface="Tahoma" pitchFamily="34" charset="0"/>
              <a:cs typeface="B Nazanin" pitchFamily="2" charset="-78"/>
            </a:endParaRPr>
          </a:p>
          <a:p>
            <a:pPr algn="just" rtl="1" eaLnBrk="1" hangingPunct="1">
              <a:spcBef>
                <a:spcPct val="70000"/>
              </a:spcBef>
              <a:buClr>
                <a:srgbClr val="FFFF00"/>
              </a:buClr>
              <a:buFont typeface="Wingdings" pitchFamily="2" charset="2"/>
              <a:buChar char="§"/>
            </a:pPr>
            <a:r>
              <a:rPr lang="fa-IR" altLang="fa-IR" sz="2800">
                <a:solidFill>
                  <a:schemeClr val="bg1"/>
                </a:solidFill>
                <a:latin typeface="Tahoma" pitchFamily="34" charset="0"/>
                <a:cs typeface="B Nazanin" pitchFamily="2" charset="-78"/>
              </a:rPr>
              <a:t>كنترل نشده : ارجاع به سطوح تخصصی</a:t>
            </a:r>
            <a:endParaRPr lang="en-US" altLang="fa-IR" sz="2800">
              <a:solidFill>
                <a:schemeClr val="bg1"/>
              </a:solidFill>
              <a:latin typeface="Tahoma" pitchFamily="34" charset="0"/>
              <a:cs typeface="B Nazanin" pitchFamily="2" charset="-78"/>
            </a:endParaRPr>
          </a:p>
          <a:p>
            <a:pPr algn="ctr" rtl="1" eaLnBrk="1" hangingPunct="1">
              <a:spcBef>
                <a:spcPct val="70000"/>
              </a:spcBef>
              <a:buClr>
                <a:srgbClr val="FFFF00"/>
              </a:buClr>
              <a:buFontTx/>
              <a:buNone/>
            </a:pPr>
            <a:endParaRPr lang="fa-IR" altLang="fa-IR" sz="280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8E9E1229-AE28-9BAB-9DFA-FE022B065A6F}"/>
              </a:ext>
            </a:extLst>
          </p:cNvPr>
          <p:cNvSpPr>
            <a:spLocks noGrp="1"/>
          </p:cNvSpPr>
          <p:nvPr>
            <p:ph type="sldNum" sz="quarter" idx="12"/>
          </p:nvPr>
        </p:nvSpPr>
        <p:spPr/>
        <p:txBody>
          <a:bodyPr/>
          <a:lstStyle/>
          <a:p>
            <a:fld id="{4729F2B8-658C-489E-8519-99F5650CC642}" type="slidenum">
              <a:rPr lang="en-US" altLang="en-US" smtClean="0"/>
              <a:pPr/>
              <a:t>34</a:t>
            </a:fld>
            <a:endParaRPr lang="en-US" altLang="en-US"/>
          </a:p>
        </p:txBody>
      </p:sp>
      <p:sp>
        <p:nvSpPr>
          <p:cNvPr id="226308" name="Line 4"/>
          <p:cNvSpPr>
            <a:spLocks noChangeShapeType="1"/>
          </p:cNvSpPr>
          <p:nvPr/>
        </p:nvSpPr>
        <p:spPr bwMode="auto">
          <a:xfrm>
            <a:off x="685800" y="12954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charset="0"/>
                <a:cs typeface="B Titr" pitchFamily="2" charset="-78"/>
              </a:rPr>
              <a:t>سطح كنترل آسم</a:t>
            </a:r>
            <a:endParaRPr lang="en-US" sz="2800" dirty="0">
              <a:solidFill>
                <a:srgbClr val="FFFF00"/>
              </a:solidFill>
              <a:latin typeface="Tahoma" pitchFamily="34" charset="0"/>
              <a:ea typeface="+mj-ea"/>
              <a:cs typeface="+mj-cs"/>
            </a:endParaRPr>
          </a:p>
        </p:txBody>
      </p:sp>
      <p:sp>
        <p:nvSpPr>
          <p:cNvPr id="2" name="Slide Number Placeholder 1">
            <a:extLst>
              <a:ext uri="{FF2B5EF4-FFF2-40B4-BE49-F238E27FC236}">
                <a16:creationId xmlns:a16="http://schemas.microsoft.com/office/drawing/2014/main" id="{DE2F36A4-9C5A-1764-0B5C-92A7CE01BC54}"/>
              </a:ext>
            </a:extLst>
          </p:cNvPr>
          <p:cNvSpPr>
            <a:spLocks noGrp="1"/>
          </p:cNvSpPr>
          <p:nvPr>
            <p:ph type="sldNum" sz="quarter" idx="12"/>
          </p:nvPr>
        </p:nvSpPr>
        <p:spPr/>
        <p:txBody>
          <a:bodyPr/>
          <a:lstStyle/>
          <a:p>
            <a:fld id="{4729F2B8-658C-489E-8519-99F5650CC642}" type="slidenum">
              <a:rPr lang="en-US" altLang="en-US" smtClean="0"/>
              <a:pPr/>
              <a:t>35</a:t>
            </a:fld>
            <a:endParaRPr lang="en-US" altLang="en-US"/>
          </a:p>
        </p:txBody>
      </p:sp>
      <p:graphicFrame>
        <p:nvGraphicFramePr>
          <p:cNvPr id="6" name="Table 5"/>
          <p:cNvGraphicFramePr>
            <a:graphicFrameLocks noGrp="1"/>
          </p:cNvGraphicFramePr>
          <p:nvPr/>
        </p:nvGraphicFramePr>
        <p:xfrm>
          <a:off x="914399" y="1524000"/>
          <a:ext cx="7391401" cy="4724400"/>
        </p:xfrm>
        <a:graphic>
          <a:graphicData uri="http://schemas.openxmlformats.org/drawingml/2006/table">
            <a:tbl>
              <a:tblPr rtl="1" firstRow="1" bandRow="1">
                <a:tableStyleId>{21E4AEA4-8DFA-4A89-87EB-49C32662AFE0}</a:tableStyleId>
              </a:tblPr>
              <a:tblGrid>
                <a:gridCol w="20193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2205577">
                  <a:extLst>
                    <a:ext uri="{9D8B030D-6E8A-4147-A177-3AD203B41FA5}">
                      <a16:colId xmlns:a16="http://schemas.microsoft.com/office/drawing/2014/main" val="20002"/>
                    </a:ext>
                  </a:extLst>
                </a:gridCol>
                <a:gridCol w="1375824">
                  <a:extLst>
                    <a:ext uri="{9D8B030D-6E8A-4147-A177-3AD203B41FA5}">
                      <a16:colId xmlns:a16="http://schemas.microsoft.com/office/drawing/2014/main" val="20003"/>
                    </a:ext>
                  </a:extLst>
                </a:gridCol>
              </a:tblGrid>
              <a:tr h="787400">
                <a:tc>
                  <a:txBody>
                    <a:bodyPr/>
                    <a:lstStyle/>
                    <a:p>
                      <a:pPr algn="ctr" rtl="1">
                        <a:spcAft>
                          <a:spcPts val="0"/>
                        </a:spcAft>
                      </a:pPr>
                      <a:r>
                        <a:rPr lang="fa-IR" sz="1300" dirty="0">
                          <a:cs typeface="B Titr" pitchFamily="2" charset="-78"/>
                        </a:rPr>
                        <a:t>معيار ها</a:t>
                      </a:r>
                      <a:endParaRPr lang="en-US" sz="1300" dirty="0">
                        <a:latin typeface="Times New Roman"/>
                        <a:ea typeface="Times New Roman"/>
                        <a:cs typeface="B Titr" pitchFamily="2" charset="-78"/>
                      </a:endParaRPr>
                    </a:p>
                  </a:txBody>
                  <a:tcPr marL="68580" marR="68580" marT="0" marB="0" anchor="ctr"/>
                </a:tc>
                <a:tc>
                  <a:txBody>
                    <a:bodyPr/>
                    <a:lstStyle/>
                    <a:p>
                      <a:pPr algn="ctr" rtl="1">
                        <a:spcAft>
                          <a:spcPts val="0"/>
                        </a:spcAft>
                      </a:pPr>
                      <a:r>
                        <a:rPr lang="fa-IR" sz="1300" dirty="0">
                          <a:cs typeface="B Titr" pitchFamily="2" charset="-78"/>
                        </a:rPr>
                        <a:t>کنترل کامل</a:t>
                      </a:r>
                      <a:endParaRPr lang="en-US" sz="1300" dirty="0">
                        <a:cs typeface="B Titr" pitchFamily="2" charset="-78"/>
                      </a:endParaRPr>
                    </a:p>
                    <a:p>
                      <a:pPr algn="ctr" rtl="1">
                        <a:spcAft>
                          <a:spcPts val="0"/>
                        </a:spcAft>
                      </a:pPr>
                      <a:r>
                        <a:rPr lang="fa-IR" sz="1300" dirty="0">
                          <a:cs typeface="B Titr" pitchFamily="2" charset="-78"/>
                        </a:rPr>
                        <a:t>(همه موارد زير)</a:t>
                      </a:r>
                      <a:endParaRPr lang="en-US" sz="1300" dirty="0">
                        <a:latin typeface="Times New Roman"/>
                        <a:ea typeface="Times New Roman"/>
                        <a:cs typeface="B Titr" pitchFamily="2" charset="-78"/>
                      </a:endParaRPr>
                    </a:p>
                  </a:txBody>
                  <a:tcPr marL="68580" marR="68580" marT="0" marB="0" anchor="ctr"/>
                </a:tc>
                <a:tc>
                  <a:txBody>
                    <a:bodyPr/>
                    <a:lstStyle/>
                    <a:p>
                      <a:pPr algn="ctr" rtl="1">
                        <a:spcAft>
                          <a:spcPts val="0"/>
                        </a:spcAft>
                      </a:pPr>
                      <a:r>
                        <a:rPr lang="fa-IR" sz="1300" dirty="0">
                          <a:cs typeface="B Titr" pitchFamily="2" charset="-78"/>
                        </a:rPr>
                        <a:t>کنترل نسبي</a:t>
                      </a:r>
                      <a:endParaRPr lang="en-US" sz="1300" dirty="0">
                        <a:cs typeface="B Titr" pitchFamily="2" charset="-78"/>
                      </a:endParaRPr>
                    </a:p>
                    <a:p>
                      <a:pPr algn="ctr" rtl="1">
                        <a:spcAft>
                          <a:spcPts val="0"/>
                        </a:spcAft>
                      </a:pPr>
                      <a:r>
                        <a:rPr lang="fa-IR" sz="1300" dirty="0">
                          <a:cs typeface="B Titr" pitchFamily="2" charset="-78"/>
                        </a:rPr>
                        <a:t>(وجود هر يک ازموارد زير در هفته)</a:t>
                      </a:r>
                      <a:endParaRPr lang="en-US" sz="1300" dirty="0">
                        <a:latin typeface="Times New Roman"/>
                        <a:ea typeface="Times New Roman"/>
                        <a:cs typeface="B Titr" pitchFamily="2" charset="-78"/>
                      </a:endParaRPr>
                    </a:p>
                  </a:txBody>
                  <a:tcPr marL="68580" marR="68580" marT="0" marB="0" anchor="ctr"/>
                </a:tc>
                <a:tc>
                  <a:txBody>
                    <a:bodyPr/>
                    <a:lstStyle/>
                    <a:p>
                      <a:pPr algn="ctr" rtl="1">
                        <a:spcAft>
                          <a:spcPts val="0"/>
                        </a:spcAft>
                      </a:pPr>
                      <a:r>
                        <a:rPr lang="fa-IR" sz="1300" dirty="0">
                          <a:cs typeface="B Titr" pitchFamily="2" charset="-78"/>
                        </a:rPr>
                        <a:t>کنترل نشده</a:t>
                      </a:r>
                      <a:endParaRPr lang="en-US" sz="1300" dirty="0">
                        <a:latin typeface="Times New Roman"/>
                        <a:ea typeface="Times New Roman"/>
                        <a:cs typeface="B Titr" pitchFamily="2" charset="-78"/>
                      </a:endParaRPr>
                    </a:p>
                  </a:txBody>
                  <a:tcPr marL="68580" marR="68580" marT="0" marB="0" anchor="ctr"/>
                </a:tc>
                <a:extLst>
                  <a:ext uri="{0D108BD9-81ED-4DB2-BD59-A6C34878D82A}">
                    <a16:rowId xmlns:a16="http://schemas.microsoft.com/office/drawing/2014/main" val="10000"/>
                  </a:ext>
                </a:extLst>
              </a:tr>
              <a:tr h="787400">
                <a:tc>
                  <a:txBody>
                    <a:bodyPr/>
                    <a:lstStyle/>
                    <a:p>
                      <a:pPr algn="ctr" rtl="1">
                        <a:spcAft>
                          <a:spcPts val="0"/>
                        </a:spcAft>
                      </a:pPr>
                      <a:r>
                        <a:rPr lang="fa-IR" sz="1500" dirty="0">
                          <a:cs typeface="B Nazanin" pitchFamily="2" charset="-78"/>
                        </a:rPr>
                        <a:t>علائم روزانه</a:t>
                      </a:r>
                      <a:endParaRPr lang="en-US" sz="1500" b="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هيچ (2بار يا کمتر در هفته)</a:t>
                      </a:r>
                      <a:endParaRPr lang="en-US" sz="150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بيشتر از 2 بار در هفته</a:t>
                      </a:r>
                      <a:endParaRPr lang="en-US" sz="1500" dirty="0">
                        <a:latin typeface="Times New Roman"/>
                        <a:ea typeface="Times New Roman"/>
                        <a:cs typeface="B Nazanin" pitchFamily="2" charset="-78"/>
                      </a:endParaRPr>
                    </a:p>
                  </a:txBody>
                  <a:tcPr marL="68580" marR="68580" marT="0" marB="0" anchor="ctr"/>
                </a:tc>
                <a:tc rowSpan="5">
                  <a:txBody>
                    <a:bodyPr/>
                    <a:lstStyle/>
                    <a:p>
                      <a:pPr algn="ctr" rtl="1"/>
                      <a:r>
                        <a:rPr lang="fa-IR" sz="1500" kern="1200" dirty="0">
                          <a:cs typeface="B Nazanin" pitchFamily="2" charset="-78"/>
                        </a:rPr>
                        <a:t>سه مورد يا بيشتر از معيار هاي </a:t>
                      </a:r>
                      <a:r>
                        <a:rPr lang="fa-IR" sz="1500" u="none" kern="1200" dirty="0">
                          <a:cs typeface="B Nazanin" pitchFamily="2" charset="-78"/>
                        </a:rPr>
                        <a:t>کنترل نسبي در هر </a:t>
                      </a:r>
                      <a:r>
                        <a:rPr lang="fa-IR" sz="1500" kern="1200" dirty="0">
                          <a:cs typeface="B Nazanin" pitchFamily="2" charset="-78"/>
                        </a:rPr>
                        <a:t>هفته</a:t>
                      </a:r>
                      <a:endParaRPr lang="fa-IR" sz="1500" dirty="0">
                        <a:cs typeface="B Nazanin" pitchFamily="2" charset="-78"/>
                      </a:endParaRPr>
                    </a:p>
                  </a:txBody>
                  <a:tcPr anchor="ctr"/>
                </a:tc>
                <a:extLst>
                  <a:ext uri="{0D108BD9-81ED-4DB2-BD59-A6C34878D82A}">
                    <a16:rowId xmlns:a16="http://schemas.microsoft.com/office/drawing/2014/main" val="10001"/>
                  </a:ext>
                </a:extLst>
              </a:tr>
              <a:tr h="787400">
                <a:tc>
                  <a:txBody>
                    <a:bodyPr/>
                    <a:lstStyle/>
                    <a:p>
                      <a:pPr algn="ctr" rtl="1">
                        <a:spcAft>
                          <a:spcPts val="0"/>
                        </a:spcAft>
                      </a:pPr>
                      <a:r>
                        <a:rPr lang="fa-IR" sz="1500" dirty="0">
                          <a:cs typeface="B Nazanin" pitchFamily="2" charset="-78"/>
                        </a:rPr>
                        <a:t>محدوديت فعاليت</a:t>
                      </a:r>
                      <a:endParaRPr lang="en-US" sz="1500" b="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وجود ندارد</a:t>
                      </a:r>
                      <a:endParaRPr lang="en-US" sz="150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وجود دارد</a:t>
                      </a:r>
                      <a:endParaRPr lang="en-US" sz="1500" dirty="0">
                        <a:latin typeface="Times New Roman"/>
                        <a:ea typeface="Times New Roman"/>
                        <a:cs typeface="B Nazanin" pitchFamily="2" charset="-78"/>
                      </a:endParaRPr>
                    </a:p>
                  </a:txBody>
                  <a:tcPr marL="68580" marR="68580" marT="0" marB="0" anchor="ctr"/>
                </a:tc>
                <a:tc vMerge="1">
                  <a:txBody>
                    <a:bodyPr/>
                    <a:lstStyle/>
                    <a:p>
                      <a:pPr rtl="1"/>
                      <a:endParaRPr lang="fa-IR" dirty="0"/>
                    </a:p>
                  </a:txBody>
                  <a:tcPr/>
                </a:tc>
                <a:extLst>
                  <a:ext uri="{0D108BD9-81ED-4DB2-BD59-A6C34878D82A}">
                    <a16:rowId xmlns:a16="http://schemas.microsoft.com/office/drawing/2014/main" val="10002"/>
                  </a:ext>
                </a:extLst>
              </a:tr>
              <a:tr h="787400">
                <a:tc>
                  <a:txBody>
                    <a:bodyPr/>
                    <a:lstStyle/>
                    <a:p>
                      <a:pPr algn="ctr" rtl="1">
                        <a:spcAft>
                          <a:spcPts val="0"/>
                        </a:spcAft>
                      </a:pPr>
                      <a:r>
                        <a:rPr lang="fa-IR" sz="1500" dirty="0">
                          <a:cs typeface="B Nazanin" pitchFamily="2" charset="-78"/>
                        </a:rPr>
                        <a:t>علائم شبانه</a:t>
                      </a:r>
                      <a:endParaRPr lang="en-US" sz="1500" dirty="0">
                        <a:cs typeface="B Nazanin" pitchFamily="2" charset="-78"/>
                      </a:endParaRPr>
                    </a:p>
                    <a:p>
                      <a:pPr algn="ctr" rtl="1">
                        <a:spcAft>
                          <a:spcPts val="0"/>
                        </a:spcAft>
                      </a:pPr>
                      <a:r>
                        <a:rPr lang="fa-IR" sz="1500" dirty="0">
                          <a:cs typeface="B Nazanin" pitchFamily="2" charset="-78"/>
                        </a:rPr>
                        <a:t>( بيدار شدن از خواب)</a:t>
                      </a:r>
                      <a:endParaRPr lang="en-US" sz="1500" b="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a:cs typeface="B Nazanin" pitchFamily="2" charset="-78"/>
                        </a:rPr>
                        <a:t>وجود ندارد</a:t>
                      </a:r>
                      <a:endParaRPr lang="en-US" sz="150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وجود دارد</a:t>
                      </a:r>
                      <a:endParaRPr lang="en-US" sz="1500" dirty="0">
                        <a:latin typeface="Times New Roman"/>
                        <a:ea typeface="Times New Roman"/>
                        <a:cs typeface="B Nazanin" pitchFamily="2" charset="-78"/>
                      </a:endParaRPr>
                    </a:p>
                  </a:txBody>
                  <a:tcPr marL="68580" marR="68580" marT="0" marB="0" anchor="ctr"/>
                </a:tc>
                <a:tc vMerge="1">
                  <a:txBody>
                    <a:bodyPr/>
                    <a:lstStyle/>
                    <a:p>
                      <a:pPr rtl="1"/>
                      <a:endParaRPr lang="fa-IR" dirty="0"/>
                    </a:p>
                  </a:txBody>
                  <a:tcPr/>
                </a:tc>
                <a:extLst>
                  <a:ext uri="{0D108BD9-81ED-4DB2-BD59-A6C34878D82A}">
                    <a16:rowId xmlns:a16="http://schemas.microsoft.com/office/drawing/2014/main" val="10003"/>
                  </a:ext>
                </a:extLst>
              </a:tr>
              <a:tr h="787400">
                <a:tc>
                  <a:txBody>
                    <a:bodyPr/>
                    <a:lstStyle/>
                    <a:p>
                      <a:pPr algn="ctr" rtl="1">
                        <a:spcAft>
                          <a:spcPts val="0"/>
                        </a:spcAft>
                      </a:pPr>
                      <a:r>
                        <a:rPr lang="fa-IR" sz="1500" dirty="0">
                          <a:cs typeface="B Nazanin" pitchFamily="2" charset="-78"/>
                        </a:rPr>
                        <a:t>نياز به داروی سريع الاثر</a:t>
                      </a:r>
                      <a:endParaRPr lang="en-US" sz="1500" dirty="0">
                        <a:cs typeface="B Nazanin" pitchFamily="2" charset="-78"/>
                      </a:endParaRPr>
                    </a:p>
                    <a:p>
                      <a:pPr algn="ctr" rtl="1">
                        <a:spcAft>
                          <a:spcPts val="0"/>
                        </a:spcAft>
                      </a:pPr>
                      <a:r>
                        <a:rPr lang="fa-IR" sz="1500" dirty="0">
                          <a:cs typeface="B Nazanin" pitchFamily="2" charset="-78"/>
                        </a:rPr>
                        <a:t>(سالبوتامول)</a:t>
                      </a:r>
                      <a:endParaRPr lang="en-US" sz="1500" b="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هيچ (2بار يا کمتر در هفته)</a:t>
                      </a:r>
                      <a:endParaRPr lang="en-US" sz="150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500" dirty="0">
                          <a:cs typeface="B Nazanin" pitchFamily="2" charset="-78"/>
                        </a:rPr>
                        <a:t>بيشتر از 2 بار در هفته</a:t>
                      </a:r>
                      <a:endParaRPr lang="en-US" sz="1500" dirty="0">
                        <a:latin typeface="Times New Roman"/>
                        <a:ea typeface="Times New Roman"/>
                        <a:cs typeface="B Nazanin" pitchFamily="2" charset="-78"/>
                      </a:endParaRPr>
                    </a:p>
                  </a:txBody>
                  <a:tcPr marL="68580" marR="68580" marT="0" marB="0" anchor="ctr"/>
                </a:tc>
                <a:tc vMerge="1">
                  <a:txBody>
                    <a:bodyPr/>
                    <a:lstStyle/>
                    <a:p>
                      <a:pPr rtl="1"/>
                      <a:endParaRPr lang="fa-IR" dirty="0"/>
                    </a:p>
                  </a:txBody>
                  <a:tcPr/>
                </a:tc>
                <a:extLst>
                  <a:ext uri="{0D108BD9-81ED-4DB2-BD59-A6C34878D82A}">
                    <a16:rowId xmlns:a16="http://schemas.microsoft.com/office/drawing/2014/main" val="10004"/>
                  </a:ext>
                </a:extLst>
              </a:tr>
              <a:tr h="787400">
                <a:tc>
                  <a:txBody>
                    <a:bodyPr/>
                    <a:lstStyle/>
                    <a:p>
                      <a:pPr algn="ctr" rtl="1">
                        <a:spcAft>
                          <a:spcPts val="0"/>
                        </a:spcAft>
                      </a:pPr>
                      <a:r>
                        <a:rPr lang="fa-IR" sz="1400" dirty="0">
                          <a:cs typeface="B Nazanin" pitchFamily="2" charset="-78"/>
                        </a:rPr>
                        <a:t>عملکرد ريوي (</a:t>
                      </a:r>
                      <a:r>
                        <a:rPr lang="en-US" sz="1400" dirty="0">
                          <a:cs typeface="B Nazanin" pitchFamily="2" charset="-78"/>
                        </a:rPr>
                        <a:t>PEF</a:t>
                      </a:r>
                      <a:r>
                        <a:rPr lang="fa-IR" sz="1400" dirty="0">
                          <a:cs typeface="B Nazanin" pitchFamily="2" charset="-78"/>
                        </a:rPr>
                        <a:t> یا </a:t>
                      </a:r>
                      <a:r>
                        <a:rPr lang="en-US" altLang="en-US" sz="1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FEV</a:t>
                      </a:r>
                      <a:r>
                        <a:rPr lang="en-US" altLang="en-US" sz="1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1</a:t>
                      </a:r>
                      <a:r>
                        <a:rPr lang="fa-IR" sz="1400" dirty="0">
                          <a:cs typeface="B Nazanin" pitchFamily="2" charset="-78"/>
                        </a:rPr>
                        <a:t>)</a:t>
                      </a:r>
                      <a:endParaRPr lang="en-US" sz="1400" b="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400" dirty="0">
                          <a:cs typeface="B Nazanin" pitchFamily="2" charset="-78"/>
                        </a:rPr>
                        <a:t>طبيعي</a:t>
                      </a:r>
                      <a:endParaRPr lang="en-US" sz="1400" dirty="0">
                        <a:latin typeface="Times New Roman"/>
                        <a:ea typeface="Times New Roman"/>
                        <a:cs typeface="B Nazanin" pitchFamily="2" charset="-78"/>
                      </a:endParaRPr>
                    </a:p>
                  </a:txBody>
                  <a:tcPr marL="68580" marR="68580" marT="0" marB="0" anchor="ctr"/>
                </a:tc>
                <a:tc>
                  <a:txBody>
                    <a:bodyPr/>
                    <a:lstStyle/>
                    <a:p>
                      <a:pPr algn="ctr" rtl="1">
                        <a:spcAft>
                          <a:spcPts val="0"/>
                        </a:spcAft>
                      </a:pPr>
                      <a:r>
                        <a:rPr lang="fa-IR" sz="1400" dirty="0">
                          <a:cs typeface="B Nazanin" pitchFamily="2" charset="-78"/>
                        </a:rPr>
                        <a:t>کمتر از 80 درصد مورد انتظار براي هر فرد</a:t>
                      </a:r>
                      <a:endParaRPr lang="en-US" sz="1400" dirty="0">
                        <a:latin typeface="Times New Roman"/>
                        <a:ea typeface="Times New Roman"/>
                        <a:cs typeface="B Nazanin" pitchFamily="2" charset="-78"/>
                      </a:endParaRPr>
                    </a:p>
                  </a:txBody>
                  <a:tcPr marL="68580" marR="68580" marT="0" marB="0" anchor="ctr"/>
                </a:tc>
                <a:tc vMerge="1">
                  <a:txBody>
                    <a:bodyPr/>
                    <a:lstStyle/>
                    <a:p>
                      <a:pPr rtl="1"/>
                      <a:endParaRPr lang="fa-IR" dirty="0"/>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9144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charset="0"/>
                <a:cs typeface="B Titr" pitchFamily="2" charset="-78"/>
              </a:rPr>
              <a:t>اقدامات لازم در هر نوبت مراقبت </a:t>
            </a:r>
            <a:r>
              <a:rPr lang="fa-IR" sz="2800" dirty="0" err="1">
                <a:solidFill>
                  <a:srgbClr val="FFFF00"/>
                </a:solidFill>
                <a:ea typeface="ＭＳ Ｐゴシック" charset="0"/>
                <a:cs typeface="B Titr" pitchFamily="2" charset="-78"/>
              </a:rPr>
              <a:t>بيمار</a:t>
            </a:r>
            <a:endParaRPr lang="en-US" sz="2800" dirty="0">
              <a:solidFill>
                <a:srgbClr val="FFFF00"/>
              </a:solidFill>
              <a:latin typeface="Tahoma" pitchFamily="34" charset="0"/>
              <a:ea typeface="+mj-ea"/>
              <a:cs typeface="+mj-cs"/>
            </a:endParaRPr>
          </a:p>
        </p:txBody>
      </p:sp>
      <p:sp>
        <p:nvSpPr>
          <p:cNvPr id="34819" name="Rectangle 3"/>
          <p:cNvSpPr>
            <a:spLocks noGrp="1" noChangeArrowheads="1"/>
          </p:cNvSpPr>
          <p:nvPr>
            <p:ph idx="1"/>
          </p:nvPr>
        </p:nvSpPr>
        <p:spPr>
          <a:xfrm>
            <a:off x="3733800" y="1676400"/>
            <a:ext cx="4800600" cy="47244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anose="05000000000000000000" pitchFamily="2" charset="2"/>
              <a:buChar char="§"/>
              <a:defRPr/>
            </a:pPr>
            <a:r>
              <a:rPr lang="fa-IR" altLang="fa-IR" sz="2800" dirty="0" err="1">
                <a:solidFill>
                  <a:schemeClr val="bg1"/>
                </a:solidFill>
                <a:latin typeface="Tahoma" panose="020B0604030504040204" pitchFamily="34" charset="0"/>
                <a:cs typeface="B Nazanin" panose="00000400000000000000" pitchFamily="2" charset="-78"/>
              </a:rPr>
              <a:t>تعيين</a:t>
            </a:r>
            <a:r>
              <a:rPr lang="fa-IR" altLang="fa-IR" sz="2800" dirty="0">
                <a:solidFill>
                  <a:schemeClr val="bg1"/>
                </a:solidFill>
                <a:latin typeface="Tahoma" panose="020B0604030504040204" pitchFamily="34" charset="0"/>
                <a:cs typeface="B Nazanin" panose="00000400000000000000" pitchFamily="2" charset="-78"/>
              </a:rPr>
              <a:t> سطح </a:t>
            </a:r>
            <a:r>
              <a:rPr lang="fa-IR" altLang="fa-IR" sz="2800" dirty="0" err="1">
                <a:solidFill>
                  <a:schemeClr val="bg1"/>
                </a:solidFill>
                <a:latin typeface="Tahoma" panose="020B0604030504040204" pitchFamily="34" charset="0"/>
                <a:cs typeface="B Nazanin" panose="00000400000000000000" pitchFamily="2" charset="-78"/>
              </a:rPr>
              <a:t>كنترل</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بيماري</a:t>
            </a:r>
            <a:r>
              <a:rPr lang="fa-IR" altLang="fa-IR" sz="2800" dirty="0">
                <a:solidFill>
                  <a:schemeClr val="bg1"/>
                </a:solidFill>
                <a:latin typeface="Tahoma" panose="020B0604030504040204" pitchFamily="34" charset="0"/>
                <a:cs typeface="B Nazanin" panose="00000400000000000000" pitchFamily="2" charset="-78"/>
              </a:rPr>
              <a:t> و بررسی علل عدم کنترل (در موارد </a:t>
            </a:r>
            <a:r>
              <a:rPr lang="fa-IR" altLang="fa-IR" sz="2800" dirty="0" err="1">
                <a:solidFill>
                  <a:schemeClr val="bg1"/>
                </a:solidFill>
                <a:latin typeface="Tahoma" panose="020B0604030504040204" pitchFamily="34" charset="0"/>
                <a:cs typeface="B Nazanin" panose="00000400000000000000" pitchFamily="2" charset="-78"/>
              </a:rPr>
              <a:t>كنترل</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نسبي</a:t>
            </a:r>
            <a:r>
              <a:rPr lang="fa-IR" altLang="fa-IR" sz="2800" dirty="0">
                <a:solidFill>
                  <a:schemeClr val="bg1"/>
                </a:solidFill>
                <a:latin typeface="Tahoma" panose="020B0604030504040204" pitchFamily="34" charset="0"/>
                <a:cs typeface="B Nazanin" panose="00000400000000000000" pitchFamily="2" charset="-78"/>
              </a:rPr>
              <a:t> یا </a:t>
            </a:r>
            <a:r>
              <a:rPr lang="fa-IR" altLang="fa-IR" sz="2800" dirty="0" err="1">
                <a:solidFill>
                  <a:schemeClr val="bg1"/>
                </a:solidFill>
                <a:latin typeface="Tahoma" panose="020B0604030504040204" pitchFamily="34" charset="0"/>
                <a:cs typeface="B Nazanin" panose="00000400000000000000" pitchFamily="2" charset="-78"/>
              </a:rPr>
              <a:t>كنترل</a:t>
            </a:r>
            <a:r>
              <a:rPr lang="fa-IR" altLang="fa-IR" sz="2800" dirty="0">
                <a:solidFill>
                  <a:schemeClr val="bg1"/>
                </a:solidFill>
                <a:latin typeface="Tahoma" panose="020B0604030504040204" pitchFamily="34" charset="0"/>
                <a:cs typeface="B Nazanin" panose="00000400000000000000" pitchFamily="2" charset="-78"/>
              </a:rPr>
              <a:t> نشده) و در صورت نیاز ارجاع به سطوح بالاتر</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latin typeface="Tahoma" panose="020B0604030504040204" pitchFamily="34" charset="0"/>
                <a:cs typeface="B Nazanin" panose="00000400000000000000" pitchFamily="2" charset="-78"/>
              </a:rPr>
              <a:t>آموزش </a:t>
            </a:r>
            <a:r>
              <a:rPr lang="fa-IR" altLang="fa-IR" sz="2800" dirty="0" err="1">
                <a:solidFill>
                  <a:schemeClr val="bg1"/>
                </a:solidFill>
                <a:latin typeface="Tahoma" panose="020B0604030504040204" pitchFamily="34" charset="0"/>
                <a:cs typeface="B Nazanin" panose="00000400000000000000" pitchFamily="2" charset="-78"/>
              </a:rPr>
              <a:t>بيمار</a:t>
            </a:r>
            <a:r>
              <a:rPr lang="fa-IR" altLang="fa-IR" sz="2800" dirty="0">
                <a:solidFill>
                  <a:schemeClr val="bg1"/>
                </a:solidFill>
                <a:latin typeface="Tahoma" panose="020B0604030504040204" pitchFamily="34" charset="0"/>
                <a:cs typeface="B Nazanin" panose="00000400000000000000" pitchFamily="2" charset="-78"/>
              </a:rPr>
              <a:t> و خانواده </a:t>
            </a:r>
            <a:r>
              <a:rPr lang="fa-IR" altLang="fa-IR" sz="2800" dirty="0" err="1">
                <a:solidFill>
                  <a:schemeClr val="bg1"/>
                </a:solidFill>
                <a:latin typeface="Tahoma" panose="020B0604030504040204" pitchFamily="34" charset="0"/>
                <a:cs typeface="B Nazanin" panose="00000400000000000000" pitchFamily="2" charset="-78"/>
              </a:rPr>
              <a:t>وي</a:t>
            </a:r>
            <a:r>
              <a:rPr lang="fa-IR" altLang="fa-IR" sz="2800" dirty="0">
                <a:solidFill>
                  <a:schemeClr val="bg1"/>
                </a:solidFill>
                <a:latin typeface="Tahoma" panose="020B0604030504040204" pitchFamily="34" charset="0"/>
                <a:cs typeface="B Nazanin" panose="00000400000000000000" pitchFamily="2" charset="-78"/>
              </a:rPr>
              <a:t> در خصوص </a:t>
            </a:r>
            <a:r>
              <a:rPr lang="fa-IR" altLang="fa-IR" sz="2800" dirty="0" err="1">
                <a:solidFill>
                  <a:schemeClr val="bg1"/>
                </a:solidFill>
                <a:latin typeface="Tahoma" panose="020B0604030504040204" pitchFamily="34" charset="0"/>
                <a:cs typeface="B Nazanin" panose="00000400000000000000" pitchFamily="2" charset="-78"/>
              </a:rPr>
              <a:t>پيشگيري</a:t>
            </a:r>
            <a:r>
              <a:rPr lang="fa-IR" altLang="fa-IR" sz="2800" dirty="0">
                <a:solidFill>
                  <a:schemeClr val="bg1"/>
                </a:solidFill>
                <a:latin typeface="Tahoma" panose="020B0604030504040204" pitchFamily="34" charset="0"/>
                <a:cs typeface="B Nazanin" panose="00000400000000000000" pitchFamily="2" charset="-78"/>
              </a:rPr>
              <a:t> و </a:t>
            </a:r>
            <a:r>
              <a:rPr lang="fa-IR" altLang="fa-IR" sz="2800" dirty="0" err="1">
                <a:solidFill>
                  <a:schemeClr val="bg1"/>
                </a:solidFill>
                <a:latin typeface="Tahoma" panose="020B0604030504040204" pitchFamily="34" charset="0"/>
                <a:cs typeface="B Nazanin" panose="00000400000000000000" pitchFamily="2" charset="-78"/>
              </a:rPr>
              <a:t>كنترل</a:t>
            </a:r>
            <a:r>
              <a:rPr lang="fa-IR" altLang="fa-IR" sz="2800" dirty="0">
                <a:solidFill>
                  <a:schemeClr val="bg1"/>
                </a:solidFill>
                <a:latin typeface="Tahoma" panose="020B0604030504040204" pitchFamily="34" charset="0"/>
                <a:cs typeface="B Nazanin" panose="00000400000000000000" pitchFamily="2" charset="-78"/>
              </a:rPr>
              <a:t> آسم، پرهیز از عوامل محرک، نحوه مصرف </a:t>
            </a:r>
            <a:r>
              <a:rPr lang="fa-IR" altLang="fa-IR" sz="2800" dirty="0" err="1">
                <a:solidFill>
                  <a:schemeClr val="bg1"/>
                </a:solidFill>
                <a:latin typeface="Tahoma" panose="020B0604030504040204" pitchFamily="34" charset="0"/>
                <a:cs typeface="B Nazanin" panose="00000400000000000000" pitchFamily="2" charset="-78"/>
              </a:rPr>
              <a:t>صحيح</a:t>
            </a:r>
            <a:r>
              <a:rPr lang="fa-IR" altLang="fa-IR" sz="2800" dirty="0">
                <a:solidFill>
                  <a:schemeClr val="bg1"/>
                </a:solidFill>
                <a:latin typeface="Tahoma" panose="020B0604030504040204" pitchFamily="34" charset="0"/>
                <a:cs typeface="B Nazanin" panose="00000400000000000000" pitchFamily="2" charset="-78"/>
              </a:rPr>
              <a:t> داروها، استفاده از </a:t>
            </a:r>
            <a:r>
              <a:rPr lang="fa-IR" altLang="fa-IR" sz="2800" dirty="0" err="1">
                <a:solidFill>
                  <a:schemeClr val="bg1"/>
                </a:solidFill>
                <a:latin typeface="Tahoma" panose="020B0604030504040204" pitchFamily="34" charset="0"/>
                <a:cs typeface="B Nazanin" panose="00000400000000000000" pitchFamily="2" charset="-78"/>
              </a:rPr>
              <a:t>وسايل</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كمك</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درماني</a:t>
            </a:r>
            <a:r>
              <a:rPr lang="fa-IR" altLang="fa-IR" sz="2800" dirty="0">
                <a:solidFill>
                  <a:schemeClr val="bg1"/>
                </a:solidFill>
                <a:latin typeface="Tahoma" panose="020B0604030504040204" pitchFamily="34" charset="0"/>
                <a:cs typeface="B Nazanin" panose="00000400000000000000" pitchFamily="2" charset="-78"/>
              </a:rPr>
              <a:t> و خود </a:t>
            </a:r>
            <a:r>
              <a:rPr lang="fa-IR" altLang="fa-IR" sz="2800" dirty="0" err="1">
                <a:solidFill>
                  <a:schemeClr val="bg1"/>
                </a:solidFill>
                <a:latin typeface="Tahoma" panose="020B0604030504040204" pitchFamily="34" charset="0"/>
                <a:cs typeface="B Nazanin" panose="00000400000000000000" pitchFamily="2" charset="-78"/>
              </a:rPr>
              <a:t>مراقبتي</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نظير</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پيك</a:t>
            </a:r>
            <a:r>
              <a:rPr lang="fa-IR" altLang="fa-IR" sz="2800" dirty="0">
                <a:solidFill>
                  <a:schemeClr val="bg1"/>
                </a:solidFill>
                <a:latin typeface="Tahoma" panose="020B0604030504040204" pitchFamily="34" charset="0"/>
                <a:cs typeface="B Nazanin" panose="00000400000000000000" pitchFamily="2" charset="-78"/>
              </a:rPr>
              <a:t> </a:t>
            </a:r>
            <a:r>
              <a:rPr lang="fa-IR" altLang="fa-IR" sz="2800" dirty="0" err="1">
                <a:solidFill>
                  <a:schemeClr val="bg1"/>
                </a:solidFill>
                <a:latin typeface="Tahoma" panose="020B0604030504040204" pitchFamily="34" charset="0"/>
                <a:cs typeface="B Nazanin" panose="00000400000000000000" pitchFamily="2" charset="-78"/>
              </a:rPr>
              <a:t>فلومتر</a:t>
            </a:r>
            <a:r>
              <a:rPr lang="fa-IR" altLang="fa-IR" sz="2800" dirty="0">
                <a:solidFill>
                  <a:schemeClr val="bg1"/>
                </a:solidFill>
                <a:latin typeface="Tahoma" panose="020B0604030504040204" pitchFamily="34" charset="0"/>
                <a:cs typeface="B Nazanin" panose="00000400000000000000" pitchFamily="2" charset="-78"/>
              </a:rPr>
              <a:t> و </a:t>
            </a:r>
            <a:r>
              <a:rPr lang="en-US" altLang="fa-IR" sz="2800" dirty="0">
                <a:solidFill>
                  <a:schemeClr val="bg1"/>
                </a:solidFill>
                <a:latin typeface="+mj-lt"/>
                <a:cs typeface="B Nazanin" panose="00000400000000000000" pitchFamily="2" charset="-78"/>
              </a:rPr>
              <a:t>spacer</a:t>
            </a:r>
            <a:r>
              <a:rPr lang="fa-IR" altLang="fa-IR" sz="2800" dirty="0">
                <a:solidFill>
                  <a:schemeClr val="bg1"/>
                </a:solidFill>
                <a:latin typeface="Tahoma" panose="020B0604030504040204" pitchFamily="34" charset="0"/>
                <a:cs typeface="B Nazanin" panose="00000400000000000000" pitchFamily="2" charset="-78"/>
              </a:rPr>
              <a:t>)  </a:t>
            </a:r>
          </a:p>
        </p:txBody>
      </p:sp>
      <p:sp>
        <p:nvSpPr>
          <p:cNvPr id="2" name="Slide Number Placeholder 1">
            <a:extLst>
              <a:ext uri="{FF2B5EF4-FFF2-40B4-BE49-F238E27FC236}">
                <a16:creationId xmlns:a16="http://schemas.microsoft.com/office/drawing/2014/main" id="{7B999C5F-425C-62A0-3040-36211D3200EB}"/>
              </a:ext>
            </a:extLst>
          </p:cNvPr>
          <p:cNvSpPr>
            <a:spLocks noGrp="1"/>
          </p:cNvSpPr>
          <p:nvPr>
            <p:ph type="sldNum" sz="quarter" idx="12"/>
          </p:nvPr>
        </p:nvSpPr>
        <p:spPr/>
        <p:txBody>
          <a:bodyPr/>
          <a:lstStyle/>
          <a:p>
            <a:fld id="{4729F2B8-658C-489E-8519-99F5650CC642}" type="slidenum">
              <a:rPr lang="en-US" altLang="en-US" smtClean="0"/>
              <a:pPr/>
              <a:t>36</a:t>
            </a:fld>
            <a:endParaRPr lang="en-US" altLang="en-US"/>
          </a:p>
        </p:txBody>
      </p:sp>
      <p:sp>
        <p:nvSpPr>
          <p:cNvPr id="226308" name="Line 4"/>
          <p:cNvSpPr>
            <a:spLocks noChangeShapeType="1"/>
          </p:cNvSpPr>
          <p:nvPr/>
        </p:nvSpPr>
        <p:spPr bwMode="auto">
          <a:xfrm>
            <a:off x="685800" y="12954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
        <p:nvSpPr>
          <p:cNvPr id="5" name="Rectangle 3"/>
          <p:cNvSpPr txBox="1">
            <a:spLocks noChangeArrowheads="1"/>
          </p:cNvSpPr>
          <p:nvPr/>
        </p:nvSpPr>
        <p:spPr bwMode="auto">
          <a:xfrm>
            <a:off x="533400" y="1600200"/>
            <a:ext cx="2971800" cy="48006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rtl="1" eaLnBrk="1" hangingPunct="1">
              <a:spcBef>
                <a:spcPct val="70000"/>
              </a:spcBef>
              <a:buClr>
                <a:srgbClr val="FFFF00"/>
              </a:buClr>
              <a:buFontTx/>
              <a:buNone/>
              <a:defRPr/>
            </a:pPr>
            <a:endParaRPr lang="en-US" altLang="fa-IR" b="0" kern="0" dirty="0">
              <a:solidFill>
                <a:schemeClr val="bg1"/>
              </a:solidFill>
              <a:cs typeface="B Nazanin" panose="00000400000000000000" pitchFamily="2" charset="-78"/>
            </a:endParaRPr>
          </a:p>
          <a:p>
            <a:pPr marL="0" indent="0" algn="just" rtl="1" eaLnBrk="1" hangingPunct="1">
              <a:spcBef>
                <a:spcPct val="70000"/>
              </a:spcBef>
              <a:buClr>
                <a:srgbClr val="FFFF00"/>
              </a:buClr>
              <a:buFontTx/>
              <a:buNone/>
              <a:defRPr/>
            </a:pPr>
            <a:endParaRPr lang="en-US" altLang="fa-IR" b="0" kern="0" dirty="0">
              <a:solidFill>
                <a:schemeClr val="bg1"/>
              </a:solidFill>
              <a:cs typeface="B Nazanin" panose="00000400000000000000" pitchFamily="2" charset="-78"/>
            </a:endParaRPr>
          </a:p>
          <a:p>
            <a:pPr marL="0" indent="0" algn="just" rtl="1" eaLnBrk="1" hangingPunct="1">
              <a:spcBef>
                <a:spcPct val="70000"/>
              </a:spcBef>
              <a:buClr>
                <a:srgbClr val="FFFF00"/>
              </a:buClr>
              <a:buFontTx/>
              <a:buNone/>
              <a:defRPr/>
            </a:pPr>
            <a:endParaRPr lang="en-US" altLang="fa-IR" b="0" kern="0" dirty="0">
              <a:solidFill>
                <a:schemeClr val="bg1"/>
              </a:solidFill>
              <a:cs typeface="B Nazanin" panose="00000400000000000000" pitchFamily="2" charset="-78"/>
            </a:endParaRPr>
          </a:p>
          <a:p>
            <a:pPr marL="0" indent="0" algn="just" rtl="1" eaLnBrk="1" hangingPunct="1">
              <a:spcBef>
                <a:spcPct val="70000"/>
              </a:spcBef>
              <a:buClr>
                <a:srgbClr val="FFFF00"/>
              </a:buClr>
              <a:buFontTx/>
              <a:buNone/>
              <a:defRPr/>
            </a:pPr>
            <a:endParaRPr lang="fa-IR" altLang="fa-IR" b="0" kern="0" dirty="0">
              <a:solidFill>
                <a:schemeClr val="bg1"/>
              </a:solidFill>
              <a:cs typeface="B Nazanin" panose="00000400000000000000" pitchFamily="2" charset="-78"/>
            </a:endParaRPr>
          </a:p>
        </p:txBody>
      </p:sp>
      <p:pic>
        <p:nvPicPr>
          <p:cNvPr id="38918" name="Picture Placeholder 5"/>
          <p:cNvPicPr>
            <a:picLocks noChangeAspect="1"/>
          </p:cNvPicPr>
          <p:nvPr/>
        </p:nvPicPr>
        <p:blipFill>
          <a:blip r:embed="rId3">
            <a:extLst>
              <a:ext uri="{28A0092B-C50C-407E-A947-70E740481C1C}">
                <a14:useLocalDpi xmlns:a14="http://schemas.microsoft.com/office/drawing/2010/main" val="0"/>
              </a:ext>
            </a:extLst>
          </a:blip>
          <a:srcRect l="7536" r="7635"/>
          <a:stretch>
            <a:fillRect/>
          </a:stretch>
        </p:blipFill>
        <p:spPr bwMode="auto">
          <a:xfrm>
            <a:off x="733425" y="1676400"/>
            <a:ext cx="26193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425" y="4429125"/>
            <a:ext cx="2619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4"/>
          <p:cNvSpPr>
            <a:spLocks noChangeArrowheads="1"/>
          </p:cNvSpPr>
          <p:nvPr/>
        </p:nvSpPr>
        <p:spPr bwMode="auto">
          <a:xfrm>
            <a:off x="1835150" y="333375"/>
            <a:ext cx="525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ar-SA" altLang="fa-IR" sz="1600">
                <a:cs typeface="B Titr" pitchFamily="2" charset="-78"/>
              </a:rPr>
              <a:t>فرايند اجرايي ارزيابي و كنترل بيماري آسم توسط مراقب سلامت/بهورز </a:t>
            </a:r>
            <a:endParaRPr lang="fa-IR" altLang="fa-IR" sz="1600">
              <a:cs typeface="B Titr" pitchFamily="2" charset="-78"/>
            </a:endParaRPr>
          </a:p>
        </p:txBody>
      </p:sp>
      <p:grpSp>
        <p:nvGrpSpPr>
          <p:cNvPr id="2" name="Group 33"/>
          <p:cNvGrpSpPr>
            <a:grpSpLocks/>
          </p:cNvGrpSpPr>
          <p:nvPr/>
        </p:nvGrpSpPr>
        <p:grpSpPr bwMode="auto">
          <a:xfrm>
            <a:off x="2006600" y="836613"/>
            <a:ext cx="5460318" cy="5308600"/>
            <a:chOff x="2234" y="3173"/>
            <a:chExt cx="8600" cy="8360"/>
          </a:xfrm>
          <a:solidFill>
            <a:schemeClr val="bg1"/>
          </a:solidFill>
        </p:grpSpPr>
        <p:sp>
          <p:nvSpPr>
            <p:cNvPr id="22532" name="AutoShape 34"/>
            <p:cNvSpPr>
              <a:spLocks noChangeArrowheads="1"/>
            </p:cNvSpPr>
            <p:nvPr/>
          </p:nvSpPr>
          <p:spPr bwMode="auto">
            <a:xfrm>
              <a:off x="2914" y="3173"/>
              <a:ext cx="5246" cy="577"/>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900" b="1" dirty="0">
                  <a:solidFill>
                    <a:schemeClr val="tx1"/>
                  </a:solidFill>
                  <a:latin typeface="Calibri" pitchFamily="34" charset="0"/>
                  <a:ea typeface="Arial" pitchFamily="34" charset="0"/>
                  <a:cs typeface="B Nazanin" pitchFamily="2" charset="-78"/>
                </a:rPr>
                <a:t>شناسايي تشخيص درمان و مراقبت</a:t>
              </a:r>
              <a:r>
                <a:rPr lang="en-US" sz="900" b="1" dirty="0">
                  <a:solidFill>
                    <a:schemeClr val="tx1"/>
                  </a:solidFill>
                  <a:ea typeface="Arial" pitchFamily="34" charset="0"/>
                  <a:cs typeface="B Nazanin" pitchFamily="2" charset="-78"/>
                </a:rPr>
                <a:t> </a:t>
              </a:r>
              <a:r>
                <a:rPr lang="fa-IR" sz="900" b="1" dirty="0">
                  <a:solidFill>
                    <a:schemeClr val="tx1"/>
                  </a:solidFill>
                  <a:latin typeface="Calibri" pitchFamily="34" charset="0"/>
                  <a:ea typeface="Arial" pitchFamily="34" charset="0"/>
                  <a:cs typeface="B Nazanin" pitchFamily="2" charset="-78"/>
                </a:rPr>
                <a:t>بيماري آسم توسط مراقب سلامت/بهورز</a:t>
              </a:r>
              <a:endParaRPr lang="fa-IR" sz="2000" b="1" dirty="0">
                <a:solidFill>
                  <a:schemeClr val="tx1"/>
                </a:solidFill>
                <a:ea typeface="ＭＳ Ｐゴシック" pitchFamily="-84" charset="-128"/>
                <a:cs typeface="Arial" pitchFamily="34" charset="0"/>
              </a:endParaRPr>
            </a:p>
          </p:txBody>
        </p:sp>
        <p:sp>
          <p:nvSpPr>
            <p:cNvPr id="22533" name="AutoShape 35"/>
            <p:cNvSpPr>
              <a:spLocks noChangeArrowheads="1"/>
            </p:cNvSpPr>
            <p:nvPr/>
          </p:nvSpPr>
          <p:spPr bwMode="auto">
            <a:xfrm>
              <a:off x="2249" y="5553"/>
              <a:ext cx="3255" cy="49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800" dirty="0">
                  <a:solidFill>
                    <a:schemeClr val="tx1"/>
                  </a:solidFill>
                  <a:latin typeface="Calibri" pitchFamily="34" charset="0"/>
                  <a:ea typeface="Arial" pitchFamily="34" charset="0"/>
                  <a:cs typeface="B Nazanin" pitchFamily="2" charset="-78"/>
                </a:rPr>
                <a:t>تكميل پرسشنامه ارزيابي بيماري آسم</a:t>
              </a:r>
            </a:p>
            <a:p>
              <a:pPr algn="r" rtl="1" eaLnBrk="1" hangingPunct="1">
                <a:defRPr/>
              </a:pPr>
              <a:endParaRPr lang="fa-IR" sz="1800" b="0" dirty="0">
                <a:solidFill>
                  <a:schemeClr val="tx1"/>
                </a:solidFill>
                <a:ea typeface="Arial" pitchFamily="34" charset="0"/>
                <a:cs typeface="B Nazanin" pitchFamily="2" charset="-78"/>
              </a:endParaRPr>
            </a:p>
          </p:txBody>
        </p:sp>
        <p:cxnSp>
          <p:nvCxnSpPr>
            <p:cNvPr id="46086" name="AutoShape 36"/>
            <p:cNvCxnSpPr>
              <a:cxnSpLocks noChangeShapeType="1"/>
            </p:cNvCxnSpPr>
            <p:nvPr/>
          </p:nvCxnSpPr>
          <p:spPr bwMode="auto">
            <a:xfrm>
              <a:off x="3884" y="4966"/>
              <a:ext cx="15" cy="585"/>
            </a:xfrm>
            <a:prstGeom prst="straightConnector1">
              <a:avLst/>
            </a:prstGeom>
            <a:grpFill/>
            <a:ln w="9525">
              <a:solidFill>
                <a:srgbClr val="6699FF"/>
              </a:solidFill>
              <a:round/>
              <a:headEnd/>
              <a:tailEnd type="triangle" w="med" len="med"/>
            </a:ln>
          </p:spPr>
        </p:cxnSp>
        <p:sp>
          <p:nvSpPr>
            <p:cNvPr id="22535" name="AutoShape 37"/>
            <p:cNvSpPr>
              <a:spLocks noChangeArrowheads="1"/>
            </p:cNvSpPr>
            <p:nvPr/>
          </p:nvSpPr>
          <p:spPr bwMode="auto">
            <a:xfrm>
              <a:off x="6502" y="6825"/>
              <a:ext cx="3753" cy="73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900" b="1" dirty="0">
                  <a:solidFill>
                    <a:schemeClr val="tx1"/>
                  </a:solidFill>
                  <a:latin typeface="Calibri" pitchFamily="34" charset="0"/>
                  <a:ea typeface="Arial" pitchFamily="34" charset="0"/>
                  <a:cs typeface="B Nazanin" pitchFamily="2" charset="-78"/>
                </a:rPr>
                <a:t>دارا بودن هر يك از علائم بيماري آسم و يا سابقه مصرف اسپري استنشاقي يا سابقه تشخيص بيماري آسم</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sp>
          <p:nvSpPr>
            <p:cNvPr id="22536" name="AutoShape 38"/>
            <p:cNvSpPr>
              <a:spLocks noChangeArrowheads="1"/>
            </p:cNvSpPr>
            <p:nvPr/>
          </p:nvSpPr>
          <p:spPr bwMode="auto">
            <a:xfrm>
              <a:off x="2294" y="6975"/>
              <a:ext cx="3255" cy="46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1000" b="1" dirty="0">
                  <a:solidFill>
                    <a:schemeClr val="tx1"/>
                  </a:solidFill>
                  <a:latin typeface="Calibri" pitchFamily="34" charset="0"/>
                  <a:ea typeface="Arial" pitchFamily="34" charset="0"/>
                  <a:cs typeface="B Nazanin" pitchFamily="2" charset="-78"/>
                </a:rPr>
                <a:t>پاسخ منفي به همه سوالات</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cxnSp>
          <p:nvCxnSpPr>
            <p:cNvPr id="46089" name="AutoShape 39"/>
            <p:cNvCxnSpPr>
              <a:cxnSpLocks noChangeShapeType="1"/>
            </p:cNvCxnSpPr>
            <p:nvPr/>
          </p:nvCxnSpPr>
          <p:spPr bwMode="auto">
            <a:xfrm>
              <a:off x="8249" y="6372"/>
              <a:ext cx="0" cy="469"/>
            </a:xfrm>
            <a:prstGeom prst="straightConnector1">
              <a:avLst/>
            </a:prstGeom>
            <a:grpFill/>
            <a:ln w="9525">
              <a:solidFill>
                <a:srgbClr val="6699FF"/>
              </a:solidFill>
              <a:round/>
              <a:headEnd/>
              <a:tailEnd type="triangle" w="med" len="med"/>
            </a:ln>
          </p:spPr>
        </p:cxnSp>
        <p:cxnSp>
          <p:nvCxnSpPr>
            <p:cNvPr id="46090" name="AutoShape 40"/>
            <p:cNvCxnSpPr>
              <a:cxnSpLocks noChangeShapeType="1"/>
            </p:cNvCxnSpPr>
            <p:nvPr/>
          </p:nvCxnSpPr>
          <p:spPr bwMode="auto">
            <a:xfrm>
              <a:off x="3929" y="6372"/>
              <a:ext cx="4320" cy="1"/>
            </a:xfrm>
            <a:prstGeom prst="straightConnector1">
              <a:avLst/>
            </a:prstGeom>
            <a:grpFill/>
            <a:ln w="9525">
              <a:solidFill>
                <a:srgbClr val="6699FF"/>
              </a:solidFill>
              <a:round/>
              <a:headEnd/>
              <a:tailEnd/>
            </a:ln>
          </p:spPr>
        </p:cxnSp>
        <p:cxnSp>
          <p:nvCxnSpPr>
            <p:cNvPr id="46091" name="AutoShape 41"/>
            <p:cNvCxnSpPr>
              <a:cxnSpLocks noChangeShapeType="1"/>
            </p:cNvCxnSpPr>
            <p:nvPr/>
          </p:nvCxnSpPr>
          <p:spPr bwMode="auto">
            <a:xfrm>
              <a:off x="3929" y="6046"/>
              <a:ext cx="1" cy="930"/>
            </a:xfrm>
            <a:prstGeom prst="straightConnector1">
              <a:avLst/>
            </a:prstGeom>
            <a:grpFill/>
            <a:ln w="9525">
              <a:solidFill>
                <a:srgbClr val="6699FF"/>
              </a:solidFill>
              <a:round/>
              <a:headEnd/>
              <a:tailEnd type="triangle" w="med" len="med"/>
            </a:ln>
          </p:spPr>
        </p:cxnSp>
        <p:sp>
          <p:nvSpPr>
            <p:cNvPr id="22540" name="AutoShape 42"/>
            <p:cNvSpPr>
              <a:spLocks noChangeArrowheads="1"/>
            </p:cNvSpPr>
            <p:nvPr/>
          </p:nvSpPr>
          <p:spPr bwMode="auto">
            <a:xfrm>
              <a:off x="6630" y="7963"/>
              <a:ext cx="3255" cy="73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1000" b="1" dirty="0">
                  <a:solidFill>
                    <a:schemeClr val="tx1"/>
                  </a:solidFill>
                  <a:latin typeface="Calibri" pitchFamily="34" charset="0"/>
                  <a:ea typeface="Arial" pitchFamily="34" charset="0"/>
                  <a:cs typeface="B Nazanin" pitchFamily="2" charset="-78"/>
                </a:rPr>
                <a:t>ارجاع به پزشك براي ارزيابي هاي بيشتر و تاييد یا رد بيماري</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sp>
          <p:nvSpPr>
            <p:cNvPr id="22541" name="AutoShape 43"/>
            <p:cNvSpPr>
              <a:spLocks noChangeArrowheads="1"/>
            </p:cNvSpPr>
            <p:nvPr/>
          </p:nvSpPr>
          <p:spPr bwMode="auto">
            <a:xfrm>
              <a:off x="2309" y="8128"/>
              <a:ext cx="3255" cy="452"/>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1000" b="1" dirty="0">
                  <a:solidFill>
                    <a:schemeClr val="tx1"/>
                  </a:solidFill>
                  <a:latin typeface="Calibri" pitchFamily="34" charset="0"/>
                  <a:ea typeface="Arial" pitchFamily="34" charset="0"/>
                  <a:cs typeface="B Nazanin" pitchFamily="2" charset="-78"/>
                </a:rPr>
                <a:t>عدم ابتلا به بيماري آسم</a:t>
              </a: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sp>
          <p:nvSpPr>
            <p:cNvPr id="22542" name="AutoShape 44"/>
            <p:cNvSpPr>
              <a:spLocks noChangeArrowheads="1"/>
            </p:cNvSpPr>
            <p:nvPr/>
          </p:nvSpPr>
          <p:spPr bwMode="auto">
            <a:xfrm>
              <a:off x="6690" y="9133"/>
              <a:ext cx="3255" cy="452"/>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1000" b="1" dirty="0">
                  <a:solidFill>
                    <a:schemeClr val="tx1"/>
                  </a:solidFill>
                  <a:latin typeface="Calibri" pitchFamily="34" charset="0"/>
                  <a:ea typeface="Arial" pitchFamily="34" charset="0"/>
                  <a:cs typeface="B Nazanin" pitchFamily="2" charset="-78"/>
                </a:rPr>
                <a:t>آيا فرد مبتلا به بيماري آسم است؟</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sp>
          <p:nvSpPr>
            <p:cNvPr id="22543" name="AutoShape 45"/>
            <p:cNvSpPr>
              <a:spLocks noChangeArrowheads="1"/>
            </p:cNvSpPr>
            <p:nvPr/>
          </p:nvSpPr>
          <p:spPr bwMode="auto">
            <a:xfrm>
              <a:off x="2339" y="10108"/>
              <a:ext cx="3255" cy="142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900" b="1" dirty="0">
                  <a:solidFill>
                    <a:schemeClr val="tx1"/>
                  </a:solidFill>
                  <a:latin typeface="Calibri" pitchFamily="34" charset="0"/>
                  <a:ea typeface="Arial" pitchFamily="34" charset="0"/>
                  <a:cs typeface="B Nazanin" pitchFamily="2" charset="-78"/>
                </a:rPr>
                <a:t>آموزش در خصوص پرهیز از عوامل زمينه ساز بروز آسم و شناخت علائم این بیماری (به ویژه در صورت وجود سابقه فردي يا خانوادگي بيماري هاي آسم،  آلرژي بینی و اگزما)</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sp>
          <p:nvSpPr>
            <p:cNvPr id="22544" name="AutoShape 46"/>
            <p:cNvSpPr>
              <a:spLocks noChangeArrowheads="1"/>
            </p:cNvSpPr>
            <p:nvPr/>
          </p:nvSpPr>
          <p:spPr bwMode="auto">
            <a:xfrm>
              <a:off x="6705" y="10243"/>
              <a:ext cx="4129" cy="1157"/>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1000" b="1" dirty="0">
                  <a:solidFill>
                    <a:schemeClr val="tx1"/>
                  </a:solidFill>
                  <a:latin typeface="Cambria" pitchFamily="18" charset="0"/>
                  <a:ea typeface="Arial" pitchFamily="34" charset="0"/>
                  <a:cs typeface="B Nazanin" pitchFamily="2" charset="-78"/>
                </a:rPr>
                <a:t>آموزش </a:t>
              </a:r>
              <a:r>
                <a:rPr lang="fa-IR" sz="1000" b="1" dirty="0">
                  <a:solidFill>
                    <a:schemeClr val="tx1"/>
                  </a:solidFill>
                  <a:latin typeface="Calibri" pitchFamily="34" charset="0"/>
                  <a:ea typeface="Arial" pitchFamily="34" charset="0"/>
                  <a:cs typeface="B Nazanin" pitchFamily="2" charset="-78"/>
                </a:rPr>
                <a:t> و مراقبت ماهانه در بيماران داراي سطح كنترل كامل و آموزش و مراقبت دو هفته يك بار در بيماران داراي سطح كنترل نسبي يا كنترل نشده</a:t>
              </a:r>
            </a:p>
            <a:p>
              <a:pPr algn="ctr" rtl="1" eaLnBrk="1" hangingPunct="1">
                <a:spcAft>
                  <a:spcPts val="1000"/>
                </a:spcAft>
                <a:defRPr/>
              </a:pPr>
              <a:endParaRPr lang="en-US" sz="800" dirty="0">
                <a:solidFill>
                  <a:schemeClr val="tx1"/>
                </a:solidFill>
                <a:latin typeface="Calibri" pitchFamily="34" charset="0"/>
                <a:ea typeface="Arial" pitchFamily="34" charset="0"/>
                <a:cs typeface="B Nazanin" pitchFamily="2" charset="-78"/>
              </a:endParaRPr>
            </a:p>
            <a:p>
              <a:pPr algn="ctr" rtl="1" eaLnBrk="1" hangingPunct="1">
                <a:spcAft>
                  <a:spcPts val="1000"/>
                </a:spcAft>
                <a:defRPr/>
              </a:pPr>
              <a:endParaRPr lang="en-US" sz="1000" dirty="0">
                <a:solidFill>
                  <a:schemeClr val="tx1"/>
                </a:solidFill>
                <a:latin typeface="Calibri" pitchFamily="34" charset="0"/>
                <a:ea typeface="Arial" pitchFamily="34" charset="0"/>
                <a:cs typeface="B Titr" pitchFamily="2" charset="-78"/>
              </a:endParaRPr>
            </a:p>
            <a:p>
              <a:pPr algn="r" rtl="1" eaLnBrk="1" hangingPunct="1">
                <a:defRPr/>
              </a:pPr>
              <a:endParaRPr lang="fa-IR" sz="1800" b="0" dirty="0">
                <a:solidFill>
                  <a:schemeClr val="tx1"/>
                </a:solidFill>
                <a:ea typeface="ＭＳ Ｐゴシック" pitchFamily="-84" charset="-128"/>
                <a:cs typeface="Arial" pitchFamily="34" charset="0"/>
              </a:endParaRPr>
            </a:p>
          </p:txBody>
        </p:sp>
        <p:cxnSp>
          <p:nvCxnSpPr>
            <p:cNvPr id="46097" name="AutoShape 47"/>
            <p:cNvCxnSpPr>
              <a:cxnSpLocks noChangeShapeType="1"/>
            </p:cNvCxnSpPr>
            <p:nvPr/>
          </p:nvCxnSpPr>
          <p:spPr bwMode="auto">
            <a:xfrm>
              <a:off x="5953" y="3740"/>
              <a:ext cx="1" cy="391"/>
            </a:xfrm>
            <a:prstGeom prst="straightConnector1">
              <a:avLst/>
            </a:prstGeom>
            <a:grpFill/>
            <a:ln w="9525">
              <a:solidFill>
                <a:srgbClr val="6699FF"/>
              </a:solidFill>
              <a:round/>
              <a:headEnd/>
              <a:tailEnd/>
            </a:ln>
          </p:spPr>
        </p:cxnSp>
        <p:cxnSp>
          <p:nvCxnSpPr>
            <p:cNvPr id="46098" name="AutoShape 48"/>
            <p:cNvCxnSpPr>
              <a:cxnSpLocks noChangeShapeType="1"/>
            </p:cNvCxnSpPr>
            <p:nvPr/>
          </p:nvCxnSpPr>
          <p:spPr bwMode="auto">
            <a:xfrm>
              <a:off x="3869" y="4130"/>
              <a:ext cx="4335" cy="1"/>
            </a:xfrm>
            <a:prstGeom prst="straightConnector1">
              <a:avLst/>
            </a:prstGeom>
            <a:grpFill/>
            <a:ln w="9525">
              <a:solidFill>
                <a:srgbClr val="6699FF"/>
              </a:solidFill>
              <a:round/>
              <a:headEnd/>
              <a:tailEnd/>
            </a:ln>
          </p:spPr>
        </p:cxnSp>
        <p:cxnSp>
          <p:nvCxnSpPr>
            <p:cNvPr id="46099" name="AutoShape 49"/>
            <p:cNvCxnSpPr>
              <a:cxnSpLocks noChangeShapeType="1"/>
            </p:cNvCxnSpPr>
            <p:nvPr/>
          </p:nvCxnSpPr>
          <p:spPr bwMode="auto">
            <a:xfrm>
              <a:off x="8204" y="4130"/>
              <a:ext cx="15" cy="341"/>
            </a:xfrm>
            <a:prstGeom prst="straightConnector1">
              <a:avLst/>
            </a:prstGeom>
            <a:grpFill/>
            <a:ln w="9525">
              <a:solidFill>
                <a:srgbClr val="6699FF"/>
              </a:solidFill>
              <a:round/>
              <a:headEnd/>
              <a:tailEnd type="triangle" w="med" len="med"/>
            </a:ln>
          </p:spPr>
        </p:cxnSp>
        <p:cxnSp>
          <p:nvCxnSpPr>
            <p:cNvPr id="46100" name="AutoShape 50"/>
            <p:cNvCxnSpPr>
              <a:cxnSpLocks noChangeShapeType="1"/>
            </p:cNvCxnSpPr>
            <p:nvPr/>
          </p:nvCxnSpPr>
          <p:spPr bwMode="auto">
            <a:xfrm>
              <a:off x="3869" y="4149"/>
              <a:ext cx="0" cy="340"/>
            </a:xfrm>
            <a:prstGeom prst="straightConnector1">
              <a:avLst/>
            </a:prstGeom>
            <a:grpFill/>
            <a:ln w="9525">
              <a:solidFill>
                <a:srgbClr val="6699FF"/>
              </a:solidFill>
              <a:round/>
              <a:headEnd/>
              <a:tailEnd type="triangle" w="med" len="med"/>
            </a:ln>
          </p:spPr>
        </p:cxnSp>
        <p:cxnSp>
          <p:nvCxnSpPr>
            <p:cNvPr id="46101" name="AutoShape 51"/>
            <p:cNvCxnSpPr>
              <a:cxnSpLocks noChangeShapeType="1"/>
            </p:cNvCxnSpPr>
            <p:nvPr/>
          </p:nvCxnSpPr>
          <p:spPr bwMode="auto">
            <a:xfrm>
              <a:off x="8264" y="7561"/>
              <a:ext cx="15" cy="401"/>
            </a:xfrm>
            <a:prstGeom prst="straightConnector1">
              <a:avLst/>
            </a:prstGeom>
            <a:grpFill/>
            <a:ln w="9525">
              <a:solidFill>
                <a:srgbClr val="6699FF"/>
              </a:solidFill>
              <a:round/>
              <a:headEnd/>
              <a:tailEnd type="triangle" w="med" len="med"/>
            </a:ln>
          </p:spPr>
        </p:cxnSp>
        <p:cxnSp>
          <p:nvCxnSpPr>
            <p:cNvPr id="46102" name="AutoShape 52"/>
            <p:cNvCxnSpPr>
              <a:cxnSpLocks noChangeShapeType="1"/>
            </p:cNvCxnSpPr>
            <p:nvPr/>
          </p:nvCxnSpPr>
          <p:spPr bwMode="auto">
            <a:xfrm>
              <a:off x="3929" y="7456"/>
              <a:ext cx="15" cy="671"/>
            </a:xfrm>
            <a:prstGeom prst="straightConnector1">
              <a:avLst/>
            </a:prstGeom>
            <a:grpFill/>
            <a:ln w="9525">
              <a:solidFill>
                <a:srgbClr val="6699FF"/>
              </a:solidFill>
              <a:round/>
              <a:headEnd/>
              <a:tailEnd type="triangle" w="med" len="med"/>
            </a:ln>
          </p:spPr>
        </p:cxnSp>
        <p:cxnSp>
          <p:nvCxnSpPr>
            <p:cNvPr id="46103" name="AutoShape 53"/>
            <p:cNvCxnSpPr>
              <a:cxnSpLocks noChangeShapeType="1"/>
            </p:cNvCxnSpPr>
            <p:nvPr/>
          </p:nvCxnSpPr>
          <p:spPr bwMode="auto">
            <a:xfrm>
              <a:off x="3929" y="8581"/>
              <a:ext cx="1" cy="1526"/>
            </a:xfrm>
            <a:prstGeom prst="straightConnector1">
              <a:avLst/>
            </a:prstGeom>
            <a:grpFill/>
            <a:ln w="9525">
              <a:solidFill>
                <a:srgbClr val="6699FF"/>
              </a:solidFill>
              <a:round/>
              <a:headEnd/>
              <a:tailEnd type="triangle" w="med" len="med"/>
            </a:ln>
          </p:spPr>
        </p:cxnSp>
        <p:cxnSp>
          <p:nvCxnSpPr>
            <p:cNvPr id="46104" name="AutoShape 54"/>
            <p:cNvCxnSpPr>
              <a:cxnSpLocks noChangeShapeType="1"/>
            </p:cNvCxnSpPr>
            <p:nvPr/>
          </p:nvCxnSpPr>
          <p:spPr bwMode="auto">
            <a:xfrm>
              <a:off x="8294" y="8717"/>
              <a:ext cx="15" cy="416"/>
            </a:xfrm>
            <a:prstGeom prst="straightConnector1">
              <a:avLst/>
            </a:prstGeom>
            <a:grpFill/>
            <a:ln w="9525">
              <a:solidFill>
                <a:srgbClr val="6699FF"/>
              </a:solidFill>
              <a:round/>
              <a:headEnd/>
              <a:tailEnd type="triangle" w="med" len="med"/>
            </a:ln>
          </p:spPr>
        </p:cxnSp>
        <p:cxnSp>
          <p:nvCxnSpPr>
            <p:cNvPr id="46105" name="AutoShape 55"/>
            <p:cNvCxnSpPr>
              <a:cxnSpLocks noChangeShapeType="1"/>
            </p:cNvCxnSpPr>
            <p:nvPr/>
          </p:nvCxnSpPr>
          <p:spPr bwMode="auto">
            <a:xfrm>
              <a:off x="8324" y="9586"/>
              <a:ext cx="15" cy="657"/>
            </a:xfrm>
            <a:prstGeom prst="straightConnector1">
              <a:avLst/>
            </a:prstGeom>
            <a:grpFill/>
            <a:ln w="9525">
              <a:solidFill>
                <a:srgbClr val="6699FF"/>
              </a:solidFill>
              <a:round/>
              <a:headEnd/>
              <a:tailEnd type="triangle" w="med" len="med"/>
            </a:ln>
          </p:spPr>
        </p:cxnSp>
        <p:sp>
          <p:nvSpPr>
            <p:cNvPr id="22554" name="AutoShape 56"/>
            <p:cNvSpPr>
              <a:spLocks noChangeArrowheads="1"/>
            </p:cNvSpPr>
            <p:nvPr/>
          </p:nvSpPr>
          <p:spPr bwMode="auto">
            <a:xfrm>
              <a:off x="2234" y="4473"/>
              <a:ext cx="3255" cy="495"/>
            </a:xfrm>
            <a:prstGeom prst="roundRect">
              <a:avLst>
                <a:gd name="adj" fmla="val 16667"/>
              </a:avLst>
            </a:prstGeom>
            <a:grpFill/>
            <a:ln w="9525">
              <a:solidFill>
                <a:srgbClr val="6699FF"/>
              </a:solidFill>
              <a:round/>
              <a:headEnd/>
              <a:tailEnd/>
            </a:ln>
          </p:spPr>
          <p:txBody>
            <a:bodyPr/>
            <a:lstStyle/>
            <a:p>
              <a:pPr algn="ctr" rtl="1" eaLnBrk="1" hangingPunct="1">
                <a:lnSpc>
                  <a:spcPct val="150000"/>
                </a:lnSpc>
                <a:spcAft>
                  <a:spcPts val="1000"/>
                </a:spcAft>
                <a:defRPr/>
              </a:pPr>
              <a:r>
                <a:rPr lang="fa-IR" sz="900" b="1" dirty="0">
                  <a:solidFill>
                    <a:schemeClr val="tx1"/>
                  </a:solidFill>
                  <a:latin typeface="Calibri" pitchFamily="34" charset="0"/>
                  <a:ea typeface="Arial" pitchFamily="34" charset="0"/>
                  <a:cs typeface="B Nazanin" pitchFamily="2" charset="-78"/>
                </a:rPr>
                <a:t>ارزيابي فرصت طلبانه بيماري در  جمعیت هدف</a:t>
              </a:r>
            </a:p>
            <a:p>
              <a:pPr algn="r" rtl="1" eaLnBrk="1" hangingPunct="1">
                <a:defRPr/>
              </a:pPr>
              <a:endParaRPr lang="fa-IR" sz="1800" b="0" dirty="0">
                <a:solidFill>
                  <a:schemeClr val="tx1"/>
                </a:solidFill>
                <a:ea typeface="Arial" pitchFamily="34" charset="0"/>
                <a:cs typeface="B Nazanin" pitchFamily="2" charset="-78"/>
              </a:endParaRPr>
            </a:p>
          </p:txBody>
        </p:sp>
        <p:sp>
          <p:nvSpPr>
            <p:cNvPr id="22555" name="AutoShape 57"/>
            <p:cNvSpPr>
              <a:spLocks noChangeArrowheads="1"/>
            </p:cNvSpPr>
            <p:nvPr/>
          </p:nvSpPr>
          <p:spPr bwMode="auto">
            <a:xfrm>
              <a:off x="6964" y="4395"/>
              <a:ext cx="3255" cy="495"/>
            </a:xfrm>
            <a:prstGeom prst="roundRect">
              <a:avLst>
                <a:gd name="adj" fmla="val 16667"/>
              </a:avLst>
            </a:prstGeom>
            <a:grpFill/>
            <a:ln w="9525">
              <a:solidFill>
                <a:srgbClr val="6699FF"/>
              </a:solidFill>
              <a:round/>
              <a:headEnd/>
              <a:tailEnd/>
            </a:ln>
          </p:spPr>
          <p:txBody>
            <a:bodyPr/>
            <a:lstStyle/>
            <a:p>
              <a:pPr algn="r" rtl="1" eaLnBrk="1" hangingPunct="1">
                <a:lnSpc>
                  <a:spcPct val="150000"/>
                </a:lnSpc>
                <a:spcAft>
                  <a:spcPts val="1000"/>
                </a:spcAft>
                <a:defRPr/>
              </a:pPr>
              <a:r>
                <a:rPr lang="fa-IR" sz="900" b="1" dirty="0">
                  <a:solidFill>
                    <a:schemeClr val="tx1"/>
                  </a:solidFill>
                  <a:latin typeface="Calibri" pitchFamily="34" charset="0"/>
                  <a:ea typeface="Arial" pitchFamily="34" charset="0"/>
                  <a:cs typeface="B Nazanin" pitchFamily="2" charset="-78"/>
                </a:rPr>
                <a:t>مراجعه فرد با شکایات تنفسی مشکوک به آسم</a:t>
              </a:r>
              <a:endParaRPr lang="fa-IR" sz="2000" b="1" dirty="0">
                <a:solidFill>
                  <a:schemeClr val="tx1"/>
                </a:solidFill>
                <a:ea typeface="Arial" pitchFamily="34" charset="0"/>
                <a:cs typeface="B Nazanin" pitchFamily="2" charset="-78"/>
              </a:endParaRPr>
            </a:p>
          </p:txBody>
        </p:sp>
        <p:cxnSp>
          <p:nvCxnSpPr>
            <p:cNvPr id="46108" name="AutoShape 58"/>
            <p:cNvCxnSpPr>
              <a:cxnSpLocks noChangeShapeType="1"/>
            </p:cNvCxnSpPr>
            <p:nvPr/>
          </p:nvCxnSpPr>
          <p:spPr bwMode="auto">
            <a:xfrm>
              <a:off x="9854" y="4704"/>
              <a:ext cx="390" cy="1"/>
            </a:xfrm>
            <a:prstGeom prst="straightConnector1">
              <a:avLst/>
            </a:prstGeom>
            <a:grpFill/>
            <a:ln w="9525">
              <a:solidFill>
                <a:srgbClr val="6699FF"/>
              </a:solidFill>
              <a:round/>
              <a:headEnd/>
              <a:tailEnd/>
            </a:ln>
          </p:spPr>
        </p:cxnSp>
        <p:cxnSp>
          <p:nvCxnSpPr>
            <p:cNvPr id="46109" name="AutoShape 59"/>
            <p:cNvCxnSpPr>
              <a:cxnSpLocks noChangeShapeType="1"/>
            </p:cNvCxnSpPr>
            <p:nvPr/>
          </p:nvCxnSpPr>
          <p:spPr bwMode="auto">
            <a:xfrm>
              <a:off x="10244" y="4704"/>
              <a:ext cx="1" cy="3630"/>
            </a:xfrm>
            <a:prstGeom prst="straightConnector1">
              <a:avLst/>
            </a:prstGeom>
            <a:grpFill/>
            <a:ln w="9525">
              <a:solidFill>
                <a:srgbClr val="6699FF"/>
              </a:solidFill>
              <a:round/>
              <a:headEnd/>
              <a:tailEnd/>
            </a:ln>
          </p:spPr>
        </p:cxnSp>
        <p:cxnSp>
          <p:nvCxnSpPr>
            <p:cNvPr id="46110" name="AutoShape 60"/>
            <p:cNvCxnSpPr>
              <a:cxnSpLocks noChangeShapeType="1"/>
            </p:cNvCxnSpPr>
            <p:nvPr/>
          </p:nvCxnSpPr>
          <p:spPr bwMode="auto">
            <a:xfrm flipH="1">
              <a:off x="9869" y="8333"/>
              <a:ext cx="375" cy="1"/>
            </a:xfrm>
            <a:prstGeom prst="straightConnector1">
              <a:avLst/>
            </a:prstGeom>
            <a:grpFill/>
            <a:ln w="9525">
              <a:solidFill>
                <a:srgbClr val="6699FF"/>
              </a:solidFill>
              <a:round/>
              <a:headEnd/>
              <a:tailEnd type="triangle" w="med" len="med"/>
            </a:ln>
          </p:spPr>
        </p:cxnSp>
        <p:cxnSp>
          <p:nvCxnSpPr>
            <p:cNvPr id="46111" name="AutoShape 61"/>
            <p:cNvCxnSpPr>
              <a:cxnSpLocks noChangeShapeType="1"/>
            </p:cNvCxnSpPr>
            <p:nvPr/>
          </p:nvCxnSpPr>
          <p:spPr bwMode="auto">
            <a:xfrm flipH="1">
              <a:off x="3929" y="9354"/>
              <a:ext cx="2760" cy="0"/>
            </a:xfrm>
            <a:prstGeom prst="straightConnector1">
              <a:avLst/>
            </a:prstGeom>
            <a:grpFill/>
            <a:ln w="9525">
              <a:solidFill>
                <a:srgbClr val="6699FF"/>
              </a:solidFill>
              <a:round/>
              <a:headEnd/>
              <a:tailEnd type="triangle" w="med" len="med"/>
            </a:ln>
          </p:spPr>
        </p:cxnSp>
        <p:sp>
          <p:nvSpPr>
            <p:cNvPr id="46112" name="Rectangle 62"/>
            <p:cNvSpPr>
              <a:spLocks noChangeArrowheads="1"/>
            </p:cNvSpPr>
            <p:nvPr/>
          </p:nvSpPr>
          <p:spPr bwMode="auto">
            <a:xfrm>
              <a:off x="5385" y="9405"/>
              <a:ext cx="345" cy="375"/>
            </a:xfrm>
            <a:prstGeom prst="rect">
              <a:avLst/>
            </a:prstGeom>
            <a:grpFill/>
            <a:ln w="9525">
              <a:solidFill>
                <a:srgbClr val="6699FF"/>
              </a:solidFill>
              <a:miter lim="800000"/>
              <a:headEnd/>
              <a:tailEnd/>
            </a:ln>
          </p:spPr>
          <p:txBody>
            <a:bodyPr lIns="36000" tIns="0" rIns="36000" bIns="0" anchor="ctr"/>
            <a:lstStyle/>
            <a:p>
              <a:pPr algn="r" rtl="1" eaLnBrk="1" hangingPunct="1">
                <a:spcAft>
                  <a:spcPts val="1000"/>
                </a:spcAft>
                <a:defRPr/>
              </a:pPr>
              <a:r>
                <a:rPr lang="fa-IR" sz="800">
                  <a:solidFill>
                    <a:schemeClr val="tx1"/>
                  </a:solidFill>
                  <a:latin typeface="Calibri" pitchFamily="34" charset="0"/>
                  <a:ea typeface="Arial" pitchFamily="34" charset="0"/>
                  <a:cs typeface="B Nazanin" pitchFamily="2" charset="-78"/>
                </a:rPr>
                <a:t>خير</a:t>
              </a:r>
              <a:endParaRPr lang="fa-IR" sz="1800" b="0">
                <a:solidFill>
                  <a:schemeClr val="tx1"/>
                </a:solidFill>
                <a:ea typeface="Arial" pitchFamily="34" charset="0"/>
                <a:cs typeface="B Nazanin" pitchFamily="2" charset="-78"/>
              </a:endParaRPr>
            </a:p>
          </p:txBody>
        </p:sp>
        <p:sp>
          <p:nvSpPr>
            <p:cNvPr id="46113" name="Rectangle 63"/>
            <p:cNvSpPr>
              <a:spLocks noChangeArrowheads="1"/>
            </p:cNvSpPr>
            <p:nvPr/>
          </p:nvSpPr>
          <p:spPr bwMode="auto">
            <a:xfrm>
              <a:off x="8442" y="9658"/>
              <a:ext cx="300" cy="375"/>
            </a:xfrm>
            <a:prstGeom prst="rect">
              <a:avLst/>
            </a:prstGeom>
            <a:grpFill/>
            <a:ln w="9525">
              <a:solidFill>
                <a:srgbClr val="6699FF"/>
              </a:solidFill>
              <a:miter lim="800000"/>
              <a:headEnd/>
              <a:tailEnd/>
            </a:ln>
          </p:spPr>
          <p:txBody>
            <a:bodyPr lIns="36000" tIns="0" rIns="36000" bIns="0" anchor="ctr"/>
            <a:lstStyle/>
            <a:p>
              <a:pPr algn="r" rtl="1" eaLnBrk="1" hangingPunct="1">
                <a:spcAft>
                  <a:spcPts val="1000"/>
                </a:spcAft>
                <a:defRPr/>
              </a:pPr>
              <a:r>
                <a:rPr lang="fa-IR" sz="800">
                  <a:solidFill>
                    <a:schemeClr val="tx1"/>
                  </a:solidFill>
                  <a:latin typeface="Calibri" pitchFamily="34" charset="0"/>
                  <a:ea typeface="Arial" pitchFamily="34" charset="0"/>
                  <a:cs typeface="B Nazanin" pitchFamily="2" charset="-78"/>
                </a:rPr>
                <a:t>بله</a:t>
              </a:r>
              <a:endParaRPr lang="fa-IR" sz="1800" b="0">
                <a:solidFill>
                  <a:schemeClr val="tx1"/>
                </a:solidFill>
                <a:ea typeface="Arial" pitchFamily="34" charset="0"/>
                <a:cs typeface="B Nazanin" pitchFamily="2" charset="-78"/>
              </a:endParaRPr>
            </a:p>
          </p:txBody>
        </p:sp>
      </p:grpSp>
      <p:sp>
        <p:nvSpPr>
          <p:cNvPr id="3" name="Slide Number Placeholder 2">
            <a:extLst>
              <a:ext uri="{FF2B5EF4-FFF2-40B4-BE49-F238E27FC236}">
                <a16:creationId xmlns:a16="http://schemas.microsoft.com/office/drawing/2014/main" id="{61561845-E77D-2731-89D9-93492D27B4C7}"/>
              </a:ext>
            </a:extLst>
          </p:cNvPr>
          <p:cNvSpPr>
            <a:spLocks noGrp="1"/>
          </p:cNvSpPr>
          <p:nvPr>
            <p:ph type="sldNum" sz="quarter" idx="12"/>
          </p:nvPr>
        </p:nvSpPr>
        <p:spPr/>
        <p:txBody>
          <a:bodyPr/>
          <a:lstStyle/>
          <a:p>
            <a:fld id="{6A5B0B37-5E00-4CD1-A464-089D6237AABD}" type="slidenum">
              <a:rPr lang="en-US" altLang="en-US" smtClean="0"/>
              <a:pPr/>
              <a:t>37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243" y="709580"/>
            <a:ext cx="6476652" cy="5996286"/>
            <a:chOff x="592" y="2784"/>
            <a:chExt cx="10571" cy="10665"/>
          </a:xfrm>
          <a:solidFill>
            <a:schemeClr val="bg1"/>
          </a:solidFill>
        </p:grpSpPr>
        <p:sp>
          <p:nvSpPr>
            <p:cNvPr id="47109" name="Oval 3"/>
            <p:cNvSpPr>
              <a:spLocks noChangeArrowheads="1"/>
            </p:cNvSpPr>
            <p:nvPr/>
          </p:nvSpPr>
          <p:spPr bwMode="auto">
            <a:xfrm>
              <a:off x="7649" y="8976"/>
              <a:ext cx="779" cy="495"/>
            </a:xfrm>
            <a:prstGeom prst="ellipse">
              <a:avLst/>
            </a:prstGeom>
            <a:grpFill/>
            <a:ln w="9525">
              <a:solidFill>
                <a:srgbClr val="6699FF"/>
              </a:solidFill>
              <a:round/>
              <a:headEnd/>
              <a:tailEnd/>
            </a:ln>
          </p:spPr>
          <p:txBody>
            <a:bodyPr/>
            <a:lstStyle/>
            <a:p>
              <a:pPr algn="r" rtl="1">
                <a:lnSpc>
                  <a:spcPct val="90000"/>
                </a:lnSpc>
                <a:spcAft>
                  <a:spcPts val="1000"/>
                </a:spcAft>
                <a:defRPr/>
              </a:pPr>
              <a:r>
                <a:rPr lang="fa-IR" sz="800" dirty="0">
                  <a:solidFill>
                    <a:schemeClr val="tx1"/>
                  </a:solidFill>
                  <a:latin typeface="Calibri" pitchFamily="34" charset="0"/>
                  <a:ea typeface="ＭＳ Ｐゴシック" pitchFamily="-84" charset="-128"/>
                  <a:cs typeface="B Nazanin" pitchFamily="2" charset="-78"/>
                </a:rPr>
                <a:t>خير   </a:t>
              </a:r>
              <a:endParaRPr lang="fa-IR" dirty="0">
                <a:solidFill>
                  <a:schemeClr val="tx1"/>
                </a:solidFill>
                <a:ea typeface="ＭＳ Ｐゴシック" pitchFamily="-84" charset="-128"/>
              </a:endParaRPr>
            </a:p>
          </p:txBody>
        </p:sp>
        <p:sp>
          <p:nvSpPr>
            <p:cNvPr id="47110" name="Oval 4"/>
            <p:cNvSpPr>
              <a:spLocks noChangeArrowheads="1"/>
            </p:cNvSpPr>
            <p:nvPr/>
          </p:nvSpPr>
          <p:spPr bwMode="auto">
            <a:xfrm>
              <a:off x="4697" y="9023"/>
              <a:ext cx="687" cy="495"/>
            </a:xfrm>
            <a:prstGeom prst="ellipse">
              <a:avLst/>
            </a:prstGeom>
            <a:grpFill/>
            <a:ln w="0">
              <a:solidFill>
                <a:srgbClr val="6699FF"/>
              </a:solidFill>
              <a:round/>
              <a:headEnd/>
              <a:tailEnd/>
            </a:ln>
          </p:spPr>
          <p:txBody>
            <a:bodyPr/>
            <a:lstStyle/>
            <a:p>
              <a:pPr algn="r" rtl="1">
                <a:lnSpc>
                  <a:spcPct val="90000"/>
                </a:lnSpc>
                <a:spcAft>
                  <a:spcPts val="1000"/>
                </a:spcAft>
                <a:defRPr/>
              </a:pPr>
              <a:r>
                <a:rPr lang="fa-IR" sz="800" dirty="0">
                  <a:solidFill>
                    <a:schemeClr val="tx1"/>
                  </a:solidFill>
                  <a:latin typeface="Calibri" pitchFamily="34" charset="0"/>
                  <a:ea typeface="ＭＳ Ｐゴシック" pitchFamily="-84" charset="-128"/>
                  <a:cs typeface="B Nazanin" pitchFamily="2" charset="-78"/>
                </a:rPr>
                <a:t>بله   </a:t>
              </a:r>
              <a:endParaRPr lang="fa-IR" dirty="0">
                <a:solidFill>
                  <a:schemeClr val="tx1"/>
                </a:solidFill>
                <a:ea typeface="ＭＳ Ｐゴシック" pitchFamily="-84" charset="-128"/>
              </a:endParaRPr>
            </a:p>
          </p:txBody>
        </p:sp>
        <p:sp>
          <p:nvSpPr>
            <p:cNvPr id="56326" name="AutoShape 6"/>
            <p:cNvSpPr>
              <a:spLocks noChangeArrowheads="1"/>
            </p:cNvSpPr>
            <p:nvPr/>
          </p:nvSpPr>
          <p:spPr bwMode="auto">
            <a:xfrm>
              <a:off x="3370" y="2784"/>
              <a:ext cx="4685" cy="734"/>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1000" b="1" dirty="0">
                  <a:solidFill>
                    <a:schemeClr val="tx1"/>
                  </a:solidFill>
                  <a:latin typeface="Calibri" pitchFamily="34" charset="0"/>
                  <a:ea typeface="ＭＳ Ｐゴシック" pitchFamily="-84" charset="-128"/>
                  <a:cs typeface="B Nazanin" pitchFamily="2" charset="-78"/>
                </a:rPr>
                <a:t>اخذ شرح حال ، معاينه باليني و بررسي تشخيص هاي افتراقي در فرد ارجاع شده با علائم تنفسي مشكوك به آسم</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13" name="AutoShape 7"/>
            <p:cNvCxnSpPr>
              <a:cxnSpLocks noChangeShapeType="1"/>
            </p:cNvCxnSpPr>
            <p:nvPr/>
          </p:nvCxnSpPr>
          <p:spPr bwMode="auto">
            <a:xfrm>
              <a:off x="4424" y="3819"/>
              <a:ext cx="1" cy="318"/>
            </a:xfrm>
            <a:prstGeom prst="straightConnector1">
              <a:avLst/>
            </a:prstGeom>
            <a:grpFill/>
            <a:ln w="9525">
              <a:solidFill>
                <a:srgbClr val="6699FF"/>
              </a:solidFill>
              <a:round/>
              <a:headEnd/>
              <a:tailEnd type="triangle" w="med" len="med"/>
            </a:ln>
          </p:spPr>
        </p:cxnSp>
        <p:cxnSp>
          <p:nvCxnSpPr>
            <p:cNvPr id="47114" name="AutoShape 8"/>
            <p:cNvCxnSpPr>
              <a:cxnSpLocks noChangeShapeType="1"/>
            </p:cNvCxnSpPr>
            <p:nvPr/>
          </p:nvCxnSpPr>
          <p:spPr bwMode="auto">
            <a:xfrm>
              <a:off x="4425" y="4646"/>
              <a:ext cx="15" cy="244"/>
            </a:xfrm>
            <a:prstGeom prst="straightConnector1">
              <a:avLst/>
            </a:prstGeom>
            <a:grpFill/>
            <a:ln w="9525">
              <a:solidFill>
                <a:srgbClr val="6699FF"/>
              </a:solidFill>
              <a:round/>
              <a:headEnd/>
              <a:tailEnd type="triangle" w="med" len="med"/>
            </a:ln>
          </p:spPr>
        </p:cxnSp>
        <p:cxnSp>
          <p:nvCxnSpPr>
            <p:cNvPr id="47115" name="AutoShape 9"/>
            <p:cNvCxnSpPr>
              <a:cxnSpLocks noChangeShapeType="1"/>
            </p:cNvCxnSpPr>
            <p:nvPr/>
          </p:nvCxnSpPr>
          <p:spPr bwMode="auto">
            <a:xfrm>
              <a:off x="4455" y="5708"/>
              <a:ext cx="0" cy="320"/>
            </a:xfrm>
            <a:prstGeom prst="straightConnector1">
              <a:avLst/>
            </a:prstGeom>
            <a:grpFill/>
            <a:ln w="9525">
              <a:solidFill>
                <a:srgbClr val="6699FF"/>
              </a:solidFill>
              <a:round/>
              <a:headEnd/>
              <a:tailEnd/>
            </a:ln>
          </p:spPr>
        </p:cxnSp>
        <p:cxnSp>
          <p:nvCxnSpPr>
            <p:cNvPr id="47116" name="AutoShape 10"/>
            <p:cNvCxnSpPr>
              <a:cxnSpLocks noChangeShapeType="1"/>
            </p:cNvCxnSpPr>
            <p:nvPr/>
          </p:nvCxnSpPr>
          <p:spPr bwMode="auto">
            <a:xfrm>
              <a:off x="4424" y="3818"/>
              <a:ext cx="5491" cy="1"/>
            </a:xfrm>
            <a:prstGeom prst="straightConnector1">
              <a:avLst/>
            </a:prstGeom>
            <a:grpFill/>
            <a:ln w="9525">
              <a:solidFill>
                <a:srgbClr val="6699FF"/>
              </a:solidFill>
              <a:round/>
              <a:headEnd/>
              <a:tailEnd/>
            </a:ln>
          </p:spPr>
        </p:cxnSp>
        <p:sp>
          <p:nvSpPr>
            <p:cNvPr id="56331" name="AutoShape 11"/>
            <p:cNvSpPr>
              <a:spLocks noChangeArrowheads="1"/>
            </p:cNvSpPr>
            <p:nvPr/>
          </p:nvSpPr>
          <p:spPr bwMode="auto">
            <a:xfrm>
              <a:off x="1522" y="7914"/>
              <a:ext cx="1845" cy="517"/>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800" dirty="0">
                  <a:solidFill>
                    <a:schemeClr val="tx1"/>
                  </a:solidFill>
                  <a:latin typeface="Calibri" pitchFamily="34" charset="0"/>
                  <a:ea typeface="ＭＳ Ｐゴシック" pitchFamily="-84" charset="-128"/>
                  <a:cs typeface="B Nazanin" pitchFamily="2" charset="-78"/>
                </a:rPr>
                <a:t>شروع درمان آسم</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32" name="AutoShape 12"/>
            <p:cNvSpPr>
              <a:spLocks noChangeArrowheads="1"/>
            </p:cNvSpPr>
            <p:nvPr/>
          </p:nvSpPr>
          <p:spPr bwMode="auto">
            <a:xfrm>
              <a:off x="2406" y="10746"/>
              <a:ext cx="3534" cy="427"/>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بررسي بيمار يك ماه بعد و ارزيابي فاكتورهاي خطر</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33" name="AutoShape 13"/>
            <p:cNvSpPr>
              <a:spLocks noChangeArrowheads="1"/>
            </p:cNvSpPr>
            <p:nvPr/>
          </p:nvSpPr>
          <p:spPr bwMode="auto">
            <a:xfrm>
              <a:off x="2636" y="12421"/>
              <a:ext cx="3030" cy="1028"/>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بررسي علل عدم كنترل و  در صورت نياز افزايش مرحله درماني با دوز متوسط استروئيد و ويزيت مجدد يك ماه بعد</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34" name="AutoShape 14"/>
            <p:cNvSpPr>
              <a:spLocks noChangeArrowheads="1"/>
            </p:cNvSpPr>
            <p:nvPr/>
          </p:nvSpPr>
          <p:spPr bwMode="auto">
            <a:xfrm>
              <a:off x="5474" y="6378"/>
              <a:ext cx="1982" cy="839"/>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800" dirty="0">
                  <a:solidFill>
                    <a:schemeClr val="tx1"/>
                  </a:solidFill>
                  <a:latin typeface="Calibri" pitchFamily="34" charset="0"/>
                  <a:ea typeface="ＭＳ Ｐゴシック" pitchFamily="-84" charset="-128"/>
                  <a:cs typeface="B Nazanin" pitchFamily="2" charset="-78"/>
                </a:rPr>
                <a:t>فقدان شواهد انسداد برگشت پذير راه هاي هوايي</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35" name="AutoShape 15"/>
            <p:cNvSpPr>
              <a:spLocks noChangeArrowheads="1"/>
            </p:cNvSpPr>
            <p:nvPr/>
          </p:nvSpPr>
          <p:spPr bwMode="auto">
            <a:xfrm>
              <a:off x="1507" y="6378"/>
              <a:ext cx="1980" cy="839"/>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1000" b="1" dirty="0">
                  <a:solidFill>
                    <a:schemeClr val="tx1"/>
                  </a:solidFill>
                  <a:latin typeface="Calibri" pitchFamily="34" charset="0"/>
                  <a:ea typeface="ＭＳ Ｐゴシック" pitchFamily="-84" charset="-128"/>
                  <a:cs typeface="B Nazanin" pitchFamily="2" charset="-78"/>
                </a:rPr>
                <a:t>نتايج ارزيابي به نفع تشخيص بيماري آسم</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50" b="1"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22" name="AutoShape 16"/>
            <p:cNvCxnSpPr>
              <a:cxnSpLocks noChangeShapeType="1"/>
            </p:cNvCxnSpPr>
            <p:nvPr/>
          </p:nvCxnSpPr>
          <p:spPr bwMode="auto">
            <a:xfrm>
              <a:off x="6045" y="3518"/>
              <a:ext cx="0" cy="300"/>
            </a:xfrm>
            <a:prstGeom prst="straightConnector1">
              <a:avLst/>
            </a:prstGeom>
            <a:grpFill/>
            <a:ln w="9525">
              <a:solidFill>
                <a:srgbClr val="6699FF"/>
              </a:solidFill>
              <a:round/>
              <a:headEnd/>
              <a:tailEnd/>
            </a:ln>
          </p:spPr>
        </p:cxnSp>
        <p:cxnSp>
          <p:nvCxnSpPr>
            <p:cNvPr id="47123" name="AutoShape 17"/>
            <p:cNvCxnSpPr>
              <a:cxnSpLocks noChangeShapeType="1"/>
            </p:cNvCxnSpPr>
            <p:nvPr/>
          </p:nvCxnSpPr>
          <p:spPr bwMode="auto">
            <a:xfrm flipV="1">
              <a:off x="2487" y="6029"/>
              <a:ext cx="3979" cy="10"/>
            </a:xfrm>
            <a:prstGeom prst="straightConnector1">
              <a:avLst/>
            </a:prstGeom>
            <a:grpFill/>
            <a:ln w="9525">
              <a:solidFill>
                <a:srgbClr val="6699FF"/>
              </a:solidFill>
              <a:round/>
              <a:headEnd/>
              <a:tailEnd/>
            </a:ln>
          </p:spPr>
        </p:cxnSp>
        <p:cxnSp>
          <p:nvCxnSpPr>
            <p:cNvPr id="47124" name="AutoShape 18"/>
            <p:cNvCxnSpPr>
              <a:cxnSpLocks noChangeShapeType="1"/>
            </p:cNvCxnSpPr>
            <p:nvPr/>
          </p:nvCxnSpPr>
          <p:spPr bwMode="auto">
            <a:xfrm>
              <a:off x="2496" y="7217"/>
              <a:ext cx="3" cy="682"/>
            </a:xfrm>
            <a:prstGeom prst="straightConnector1">
              <a:avLst/>
            </a:prstGeom>
            <a:grpFill/>
            <a:ln w="9525">
              <a:solidFill>
                <a:srgbClr val="6699FF"/>
              </a:solidFill>
              <a:round/>
              <a:headEnd/>
              <a:tailEnd type="triangle" w="med" len="med"/>
            </a:ln>
          </p:spPr>
        </p:cxnSp>
        <p:cxnSp>
          <p:nvCxnSpPr>
            <p:cNvPr id="47125" name="AutoShape 19"/>
            <p:cNvCxnSpPr>
              <a:cxnSpLocks noChangeShapeType="1"/>
            </p:cNvCxnSpPr>
            <p:nvPr/>
          </p:nvCxnSpPr>
          <p:spPr bwMode="auto">
            <a:xfrm>
              <a:off x="6466" y="6028"/>
              <a:ext cx="0" cy="340"/>
            </a:xfrm>
            <a:prstGeom prst="straightConnector1">
              <a:avLst/>
            </a:prstGeom>
            <a:grpFill/>
            <a:ln w="9525">
              <a:solidFill>
                <a:srgbClr val="6699FF"/>
              </a:solidFill>
              <a:round/>
              <a:headEnd/>
              <a:tailEnd type="triangle" w="med" len="med"/>
            </a:ln>
          </p:spPr>
        </p:cxnSp>
        <p:cxnSp>
          <p:nvCxnSpPr>
            <p:cNvPr id="47126" name="AutoShape 20"/>
            <p:cNvCxnSpPr>
              <a:cxnSpLocks noChangeShapeType="1"/>
            </p:cNvCxnSpPr>
            <p:nvPr/>
          </p:nvCxnSpPr>
          <p:spPr bwMode="auto">
            <a:xfrm>
              <a:off x="4020" y="10487"/>
              <a:ext cx="0" cy="260"/>
            </a:xfrm>
            <a:prstGeom prst="straightConnector1">
              <a:avLst/>
            </a:prstGeom>
            <a:grpFill/>
            <a:ln w="9525">
              <a:solidFill>
                <a:srgbClr val="6699FF"/>
              </a:solidFill>
              <a:round/>
              <a:headEnd/>
              <a:tailEnd type="triangle" w="med" len="med"/>
            </a:ln>
          </p:spPr>
        </p:cxnSp>
        <p:cxnSp>
          <p:nvCxnSpPr>
            <p:cNvPr id="47127" name="AutoShape 21"/>
            <p:cNvCxnSpPr>
              <a:cxnSpLocks noChangeShapeType="1"/>
            </p:cNvCxnSpPr>
            <p:nvPr/>
          </p:nvCxnSpPr>
          <p:spPr bwMode="auto">
            <a:xfrm>
              <a:off x="6498" y="7217"/>
              <a:ext cx="15" cy="401"/>
            </a:xfrm>
            <a:prstGeom prst="straightConnector1">
              <a:avLst/>
            </a:prstGeom>
            <a:grpFill/>
            <a:ln w="9525">
              <a:solidFill>
                <a:srgbClr val="6699FF"/>
              </a:solidFill>
              <a:round/>
              <a:headEnd/>
              <a:tailEnd type="triangle" w="med" len="med"/>
            </a:ln>
          </p:spPr>
        </p:cxnSp>
        <p:sp>
          <p:nvSpPr>
            <p:cNvPr id="56342" name="AutoShape 22"/>
            <p:cNvSpPr>
              <a:spLocks noChangeArrowheads="1"/>
            </p:cNvSpPr>
            <p:nvPr/>
          </p:nvSpPr>
          <p:spPr bwMode="auto">
            <a:xfrm>
              <a:off x="8676" y="4119"/>
              <a:ext cx="2379" cy="496"/>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تشخيص آسم غير محتمل است</a:t>
              </a:r>
            </a:p>
            <a:p>
              <a:pPr>
                <a:lnSpc>
                  <a:spcPct val="90000"/>
                </a:lnSpc>
                <a:defRPr/>
              </a:pPr>
              <a:endParaRPr lang="fa-IR" dirty="0">
                <a:solidFill>
                  <a:schemeClr val="tx1"/>
                </a:solidFill>
                <a:ea typeface="ＭＳ Ｐゴシック" pitchFamily="-84" charset="-128"/>
              </a:endParaRPr>
            </a:p>
          </p:txBody>
        </p:sp>
        <p:sp>
          <p:nvSpPr>
            <p:cNvPr id="56343" name="AutoShape 23"/>
            <p:cNvSpPr>
              <a:spLocks noChangeArrowheads="1"/>
            </p:cNvSpPr>
            <p:nvPr/>
          </p:nvSpPr>
          <p:spPr bwMode="auto">
            <a:xfrm>
              <a:off x="3370" y="4125"/>
              <a:ext cx="2109" cy="494"/>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تشخيص آسم محتمل است</a:t>
              </a:r>
            </a:p>
            <a:p>
              <a:pPr>
                <a:lnSpc>
                  <a:spcPct val="90000"/>
                </a:lnSpc>
                <a:defRPr/>
              </a:pPr>
              <a:endParaRPr lang="fa-IR" dirty="0">
                <a:solidFill>
                  <a:schemeClr val="tx1"/>
                </a:solidFill>
                <a:ea typeface="ＭＳ Ｐゴシック" pitchFamily="-84" charset="-128"/>
              </a:endParaRPr>
            </a:p>
          </p:txBody>
        </p:sp>
        <p:sp>
          <p:nvSpPr>
            <p:cNvPr id="56344" name="AutoShape 24"/>
            <p:cNvSpPr>
              <a:spLocks noChangeArrowheads="1"/>
            </p:cNvSpPr>
            <p:nvPr/>
          </p:nvSpPr>
          <p:spPr bwMode="auto">
            <a:xfrm>
              <a:off x="8676" y="4941"/>
              <a:ext cx="2487" cy="768"/>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بررسي تشخيص هاي افتراقي و در صورت نياز ارجاع به سطوح بالاتر</a:t>
              </a:r>
              <a:endParaRPr lang="fa-IR" sz="2000" b="1" dirty="0">
                <a:solidFill>
                  <a:schemeClr val="tx1"/>
                </a:solidFill>
                <a:ea typeface="ＭＳ Ｐゴシック" pitchFamily="-84" charset="-128"/>
              </a:endParaRPr>
            </a:p>
          </p:txBody>
        </p:sp>
        <p:cxnSp>
          <p:nvCxnSpPr>
            <p:cNvPr id="47131" name="AutoShape 25"/>
            <p:cNvCxnSpPr>
              <a:cxnSpLocks noChangeShapeType="1"/>
            </p:cNvCxnSpPr>
            <p:nvPr/>
          </p:nvCxnSpPr>
          <p:spPr bwMode="auto">
            <a:xfrm>
              <a:off x="9904" y="3826"/>
              <a:ext cx="1" cy="318"/>
            </a:xfrm>
            <a:prstGeom prst="straightConnector1">
              <a:avLst/>
            </a:prstGeom>
            <a:grpFill/>
            <a:ln w="9525">
              <a:solidFill>
                <a:srgbClr val="6699FF"/>
              </a:solidFill>
              <a:round/>
              <a:headEnd/>
              <a:tailEnd type="triangle" w="med" len="med"/>
            </a:ln>
          </p:spPr>
        </p:cxnSp>
        <p:cxnSp>
          <p:nvCxnSpPr>
            <p:cNvPr id="47132" name="AutoShape 26"/>
            <p:cNvCxnSpPr>
              <a:cxnSpLocks noChangeShapeType="1"/>
            </p:cNvCxnSpPr>
            <p:nvPr/>
          </p:nvCxnSpPr>
          <p:spPr bwMode="auto">
            <a:xfrm>
              <a:off x="9906" y="4627"/>
              <a:ext cx="1" cy="318"/>
            </a:xfrm>
            <a:prstGeom prst="straightConnector1">
              <a:avLst/>
            </a:prstGeom>
            <a:grpFill/>
            <a:ln w="9525">
              <a:solidFill>
                <a:srgbClr val="6699FF"/>
              </a:solidFill>
              <a:round/>
              <a:headEnd/>
              <a:tailEnd type="triangle" w="med" len="med"/>
            </a:ln>
          </p:spPr>
        </p:cxnSp>
        <p:sp>
          <p:nvSpPr>
            <p:cNvPr id="56347" name="AutoShape 27"/>
            <p:cNvSpPr>
              <a:spLocks noChangeArrowheads="1"/>
            </p:cNvSpPr>
            <p:nvPr/>
          </p:nvSpPr>
          <p:spPr bwMode="auto">
            <a:xfrm>
              <a:off x="3010" y="4893"/>
              <a:ext cx="2487" cy="816"/>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ارزيابي عملكرد ريوي (اسپيرومتري يا پيك فلومتري)</a:t>
              </a:r>
            </a:p>
            <a:p>
              <a:pPr>
                <a:lnSpc>
                  <a:spcPct val="90000"/>
                </a:lnSpc>
                <a:defRPr/>
              </a:pPr>
              <a:endParaRPr lang="fa-IR" dirty="0">
                <a:solidFill>
                  <a:schemeClr val="tx1"/>
                </a:solidFill>
                <a:ea typeface="ＭＳ Ｐゴシック" pitchFamily="-84" charset="-128"/>
              </a:endParaRPr>
            </a:p>
          </p:txBody>
        </p:sp>
        <p:cxnSp>
          <p:nvCxnSpPr>
            <p:cNvPr id="47134" name="AutoShape 28"/>
            <p:cNvCxnSpPr>
              <a:cxnSpLocks noChangeShapeType="1"/>
            </p:cNvCxnSpPr>
            <p:nvPr/>
          </p:nvCxnSpPr>
          <p:spPr bwMode="auto">
            <a:xfrm>
              <a:off x="2487" y="6039"/>
              <a:ext cx="1" cy="340"/>
            </a:xfrm>
            <a:prstGeom prst="straightConnector1">
              <a:avLst/>
            </a:prstGeom>
            <a:grpFill/>
            <a:ln w="9525">
              <a:solidFill>
                <a:srgbClr val="6699FF"/>
              </a:solidFill>
              <a:round/>
              <a:headEnd/>
              <a:tailEnd type="triangle" w="med" len="med"/>
            </a:ln>
          </p:spPr>
        </p:cxnSp>
        <p:sp>
          <p:nvSpPr>
            <p:cNvPr id="56349" name="AutoShape 29"/>
            <p:cNvSpPr>
              <a:spLocks noChangeArrowheads="1"/>
            </p:cNvSpPr>
            <p:nvPr/>
          </p:nvSpPr>
          <p:spPr bwMode="auto">
            <a:xfrm>
              <a:off x="5515" y="7595"/>
              <a:ext cx="1980" cy="836"/>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ارزيابي مجدد و بررسي تشخيص هاي افتراقي</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50" name="AutoShape 30"/>
            <p:cNvSpPr>
              <a:spLocks noChangeArrowheads="1"/>
            </p:cNvSpPr>
            <p:nvPr/>
          </p:nvSpPr>
          <p:spPr bwMode="auto">
            <a:xfrm>
              <a:off x="5549" y="8756"/>
              <a:ext cx="1980" cy="455"/>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800" b="1" dirty="0">
                  <a:solidFill>
                    <a:schemeClr val="tx1"/>
                  </a:solidFill>
                  <a:latin typeface="Calibri" pitchFamily="34" charset="0"/>
                  <a:ea typeface="ＭＳ Ｐゴシック" pitchFamily="-84" charset="-128"/>
                  <a:cs typeface="B Nazanin" pitchFamily="2" charset="-78"/>
                </a:rPr>
                <a:t>احتمال بالاي تشخيص  آسم</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37" name="AutoShape 31"/>
            <p:cNvCxnSpPr>
              <a:cxnSpLocks noChangeShapeType="1"/>
            </p:cNvCxnSpPr>
            <p:nvPr/>
          </p:nvCxnSpPr>
          <p:spPr bwMode="auto">
            <a:xfrm>
              <a:off x="6530" y="8432"/>
              <a:ext cx="0" cy="340"/>
            </a:xfrm>
            <a:prstGeom prst="straightConnector1">
              <a:avLst/>
            </a:prstGeom>
            <a:grpFill/>
            <a:ln w="9525">
              <a:solidFill>
                <a:srgbClr val="6699FF"/>
              </a:solidFill>
              <a:round/>
              <a:headEnd/>
              <a:tailEnd type="triangle" w="med" len="med"/>
            </a:ln>
          </p:spPr>
        </p:cxnSp>
        <p:sp>
          <p:nvSpPr>
            <p:cNvPr id="56352" name="AutoShape 32"/>
            <p:cNvSpPr>
              <a:spLocks noChangeArrowheads="1"/>
            </p:cNvSpPr>
            <p:nvPr/>
          </p:nvSpPr>
          <p:spPr bwMode="auto">
            <a:xfrm>
              <a:off x="4112" y="9662"/>
              <a:ext cx="2077" cy="523"/>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شروع درمان آزمايشي</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53" name="AutoShape 33"/>
            <p:cNvSpPr>
              <a:spLocks noChangeArrowheads="1"/>
            </p:cNvSpPr>
            <p:nvPr/>
          </p:nvSpPr>
          <p:spPr bwMode="auto">
            <a:xfrm>
              <a:off x="6964" y="9741"/>
              <a:ext cx="2163" cy="423"/>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ارجاع به سطوح بالاتر</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40" name="AutoShape 34"/>
            <p:cNvCxnSpPr>
              <a:cxnSpLocks noChangeShapeType="1"/>
            </p:cNvCxnSpPr>
            <p:nvPr/>
          </p:nvCxnSpPr>
          <p:spPr bwMode="auto">
            <a:xfrm>
              <a:off x="6547" y="9209"/>
              <a:ext cx="0" cy="218"/>
            </a:xfrm>
            <a:prstGeom prst="straightConnector1">
              <a:avLst/>
            </a:prstGeom>
            <a:grpFill/>
            <a:ln w="9525">
              <a:solidFill>
                <a:srgbClr val="6699FF"/>
              </a:solidFill>
              <a:round/>
              <a:headEnd/>
              <a:tailEnd/>
            </a:ln>
          </p:spPr>
        </p:cxnSp>
        <p:cxnSp>
          <p:nvCxnSpPr>
            <p:cNvPr id="47141" name="AutoShape 35"/>
            <p:cNvCxnSpPr>
              <a:cxnSpLocks noChangeShapeType="1"/>
            </p:cNvCxnSpPr>
            <p:nvPr/>
          </p:nvCxnSpPr>
          <p:spPr bwMode="auto">
            <a:xfrm>
              <a:off x="5357" y="9427"/>
              <a:ext cx="2411" cy="1"/>
            </a:xfrm>
            <a:prstGeom prst="straightConnector1">
              <a:avLst/>
            </a:prstGeom>
            <a:grpFill/>
            <a:ln w="9525">
              <a:solidFill>
                <a:srgbClr val="6699FF"/>
              </a:solidFill>
              <a:round/>
              <a:headEnd/>
              <a:tailEnd/>
            </a:ln>
          </p:spPr>
        </p:cxnSp>
        <p:cxnSp>
          <p:nvCxnSpPr>
            <p:cNvPr id="47142" name="AutoShape 36"/>
            <p:cNvCxnSpPr>
              <a:cxnSpLocks noChangeShapeType="1"/>
            </p:cNvCxnSpPr>
            <p:nvPr/>
          </p:nvCxnSpPr>
          <p:spPr bwMode="auto">
            <a:xfrm>
              <a:off x="7768" y="9427"/>
              <a:ext cx="1" cy="286"/>
            </a:xfrm>
            <a:prstGeom prst="straightConnector1">
              <a:avLst/>
            </a:prstGeom>
            <a:grpFill/>
            <a:ln w="9525">
              <a:solidFill>
                <a:srgbClr val="6699FF"/>
              </a:solidFill>
              <a:round/>
              <a:headEnd/>
              <a:tailEnd type="triangle" w="med" len="med"/>
            </a:ln>
          </p:spPr>
        </p:cxnSp>
        <p:cxnSp>
          <p:nvCxnSpPr>
            <p:cNvPr id="47143" name="AutoShape 37"/>
            <p:cNvCxnSpPr>
              <a:cxnSpLocks noChangeShapeType="1"/>
            </p:cNvCxnSpPr>
            <p:nvPr/>
          </p:nvCxnSpPr>
          <p:spPr bwMode="auto">
            <a:xfrm>
              <a:off x="5356" y="9429"/>
              <a:ext cx="1" cy="286"/>
            </a:xfrm>
            <a:prstGeom prst="straightConnector1">
              <a:avLst/>
            </a:prstGeom>
            <a:grpFill/>
            <a:ln w="9525">
              <a:solidFill>
                <a:srgbClr val="6699FF"/>
              </a:solidFill>
              <a:round/>
              <a:headEnd/>
              <a:tailEnd type="triangle" w="med" len="med"/>
            </a:ln>
          </p:spPr>
        </p:cxnSp>
        <p:cxnSp>
          <p:nvCxnSpPr>
            <p:cNvPr id="47144" name="AutoShape 39"/>
            <p:cNvCxnSpPr>
              <a:cxnSpLocks noChangeShapeType="1"/>
            </p:cNvCxnSpPr>
            <p:nvPr/>
          </p:nvCxnSpPr>
          <p:spPr bwMode="auto">
            <a:xfrm>
              <a:off x="2505" y="8369"/>
              <a:ext cx="0" cy="2118"/>
            </a:xfrm>
            <a:prstGeom prst="straightConnector1">
              <a:avLst/>
            </a:prstGeom>
            <a:grpFill/>
            <a:ln w="9525">
              <a:solidFill>
                <a:srgbClr val="6699FF"/>
              </a:solidFill>
              <a:round/>
              <a:headEnd/>
              <a:tailEnd/>
            </a:ln>
          </p:spPr>
        </p:cxnSp>
        <p:sp>
          <p:nvSpPr>
            <p:cNvPr id="56361" name="AutoShape 41"/>
            <p:cNvSpPr>
              <a:spLocks noChangeArrowheads="1"/>
            </p:cNvSpPr>
            <p:nvPr/>
          </p:nvSpPr>
          <p:spPr bwMode="auto">
            <a:xfrm>
              <a:off x="1087" y="11687"/>
              <a:ext cx="1122" cy="452"/>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كنترل نشده</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62" name="AutoShape 42"/>
            <p:cNvSpPr>
              <a:spLocks noChangeArrowheads="1"/>
            </p:cNvSpPr>
            <p:nvPr/>
          </p:nvSpPr>
          <p:spPr bwMode="auto">
            <a:xfrm>
              <a:off x="3367" y="11706"/>
              <a:ext cx="1252" cy="423"/>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كنترل نسبي</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63" name="AutoShape 43"/>
            <p:cNvSpPr>
              <a:spLocks noChangeArrowheads="1"/>
            </p:cNvSpPr>
            <p:nvPr/>
          </p:nvSpPr>
          <p:spPr bwMode="auto">
            <a:xfrm>
              <a:off x="5940" y="11687"/>
              <a:ext cx="1122" cy="455"/>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كنترل شده</a:t>
              </a: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48" name="AutoShape 44"/>
            <p:cNvCxnSpPr>
              <a:cxnSpLocks noChangeShapeType="1"/>
            </p:cNvCxnSpPr>
            <p:nvPr/>
          </p:nvCxnSpPr>
          <p:spPr bwMode="auto">
            <a:xfrm>
              <a:off x="1587" y="11416"/>
              <a:ext cx="4975" cy="0"/>
            </a:xfrm>
            <a:prstGeom prst="straightConnector1">
              <a:avLst/>
            </a:prstGeom>
            <a:grpFill/>
            <a:ln w="9525">
              <a:solidFill>
                <a:srgbClr val="6699FF"/>
              </a:solidFill>
              <a:round/>
              <a:headEnd/>
              <a:tailEnd/>
            </a:ln>
          </p:spPr>
        </p:cxnSp>
        <p:cxnSp>
          <p:nvCxnSpPr>
            <p:cNvPr id="47149" name="AutoShape 45"/>
            <p:cNvCxnSpPr>
              <a:cxnSpLocks noChangeShapeType="1"/>
            </p:cNvCxnSpPr>
            <p:nvPr/>
          </p:nvCxnSpPr>
          <p:spPr bwMode="auto">
            <a:xfrm>
              <a:off x="4052" y="11201"/>
              <a:ext cx="0" cy="521"/>
            </a:xfrm>
            <a:prstGeom prst="straightConnector1">
              <a:avLst/>
            </a:prstGeom>
            <a:grpFill/>
            <a:ln w="9525">
              <a:solidFill>
                <a:srgbClr val="6699FF"/>
              </a:solidFill>
              <a:round/>
              <a:headEnd/>
              <a:tailEnd type="triangle" w="med" len="med"/>
            </a:ln>
          </p:spPr>
        </p:cxnSp>
        <p:cxnSp>
          <p:nvCxnSpPr>
            <p:cNvPr id="47150" name="AutoShape 46"/>
            <p:cNvCxnSpPr>
              <a:cxnSpLocks noChangeShapeType="1"/>
            </p:cNvCxnSpPr>
            <p:nvPr/>
          </p:nvCxnSpPr>
          <p:spPr bwMode="auto">
            <a:xfrm>
              <a:off x="1587" y="11416"/>
              <a:ext cx="0" cy="243"/>
            </a:xfrm>
            <a:prstGeom prst="straightConnector1">
              <a:avLst/>
            </a:prstGeom>
            <a:grpFill/>
            <a:ln w="9525">
              <a:solidFill>
                <a:srgbClr val="6699FF"/>
              </a:solidFill>
              <a:round/>
              <a:headEnd/>
              <a:tailEnd type="triangle" w="med" len="med"/>
            </a:ln>
          </p:spPr>
        </p:cxnSp>
        <p:cxnSp>
          <p:nvCxnSpPr>
            <p:cNvPr id="47151" name="AutoShape 47"/>
            <p:cNvCxnSpPr>
              <a:cxnSpLocks noChangeShapeType="1"/>
            </p:cNvCxnSpPr>
            <p:nvPr/>
          </p:nvCxnSpPr>
          <p:spPr bwMode="auto">
            <a:xfrm flipH="1">
              <a:off x="6560" y="11416"/>
              <a:ext cx="2" cy="260"/>
            </a:xfrm>
            <a:prstGeom prst="straightConnector1">
              <a:avLst/>
            </a:prstGeom>
            <a:grpFill/>
            <a:ln w="9525">
              <a:solidFill>
                <a:srgbClr val="6699FF"/>
              </a:solidFill>
              <a:round/>
              <a:headEnd/>
              <a:tailEnd type="triangle" w="med" len="med"/>
            </a:ln>
          </p:spPr>
        </p:cxnSp>
        <p:sp>
          <p:nvSpPr>
            <p:cNvPr id="56368" name="AutoShape 48"/>
            <p:cNvSpPr>
              <a:spLocks noChangeArrowheads="1"/>
            </p:cNvSpPr>
            <p:nvPr/>
          </p:nvSpPr>
          <p:spPr bwMode="auto">
            <a:xfrm>
              <a:off x="6212" y="12439"/>
              <a:ext cx="1980" cy="839"/>
            </a:xfrm>
            <a:prstGeom prst="roundRect">
              <a:avLst>
                <a:gd name="adj" fmla="val 16667"/>
              </a:avLst>
            </a:prstGeom>
            <a:grpFill/>
            <a:ln w="9525">
              <a:solidFill>
                <a:srgbClr val="6699FF"/>
              </a:solidFill>
              <a:round/>
              <a:headEnd/>
              <a:tailEnd/>
            </a:ln>
          </p:spPr>
          <p:txBody>
            <a:bodyPr/>
            <a:lstStyle/>
            <a:p>
              <a:pPr algn="ctr" rtl="1">
                <a:lnSpc>
                  <a:spcPct val="12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ادامه درمان و ويزيت مجدد دو ماه بعد</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sp>
          <p:nvSpPr>
            <p:cNvPr id="56369" name="AutoShape 49"/>
            <p:cNvSpPr>
              <a:spLocks noChangeArrowheads="1"/>
            </p:cNvSpPr>
            <p:nvPr/>
          </p:nvSpPr>
          <p:spPr bwMode="auto">
            <a:xfrm>
              <a:off x="592" y="12421"/>
              <a:ext cx="1980" cy="839"/>
            </a:xfrm>
            <a:prstGeom prst="roundRect">
              <a:avLst>
                <a:gd name="adj" fmla="val 16667"/>
              </a:avLst>
            </a:prstGeom>
            <a:grpFill/>
            <a:ln w="9525">
              <a:solidFill>
                <a:srgbClr val="6699FF"/>
              </a:solidFill>
              <a:round/>
              <a:headEnd/>
              <a:tailEnd/>
            </a:ln>
          </p:spPr>
          <p:txBody>
            <a:bodyPr/>
            <a:lstStyle/>
            <a:p>
              <a:pPr algn="ctr" rtl="1">
                <a:lnSpc>
                  <a:spcPct val="90000"/>
                </a:lnSpc>
                <a:spcAft>
                  <a:spcPts val="1000"/>
                </a:spcAft>
                <a:defRPr/>
              </a:pPr>
              <a:r>
                <a:rPr lang="fa-IR" sz="900" b="1" dirty="0">
                  <a:solidFill>
                    <a:schemeClr val="tx1"/>
                  </a:solidFill>
                  <a:latin typeface="Calibri" pitchFamily="34" charset="0"/>
                  <a:ea typeface="ＭＳ Ｐゴシック" pitchFamily="-84" charset="-128"/>
                  <a:cs typeface="B Nazanin" pitchFamily="2" charset="-78"/>
                </a:rPr>
                <a:t>ارجاع به سطوح بالاتر</a:t>
              </a:r>
            </a:p>
            <a:p>
              <a:pPr algn="ctr" rtl="1">
                <a:lnSpc>
                  <a:spcPct val="90000"/>
                </a:lnSpc>
                <a:spcAft>
                  <a:spcPts val="1000"/>
                </a:spcAft>
                <a:defRPr/>
              </a:pPr>
              <a:endParaRPr lang="en-US" sz="800" dirty="0">
                <a:solidFill>
                  <a:schemeClr val="tx1"/>
                </a:solidFill>
                <a:latin typeface="Calibri" pitchFamily="34" charset="0"/>
                <a:ea typeface="ＭＳ Ｐゴシック" pitchFamily="-84" charset="-128"/>
                <a:cs typeface="B Nazanin" pitchFamily="2" charset="-78"/>
              </a:endParaRPr>
            </a:p>
            <a:p>
              <a:pPr algn="ctr" rtl="1">
                <a:lnSpc>
                  <a:spcPct val="90000"/>
                </a:lnSpc>
                <a:spcAft>
                  <a:spcPts val="1000"/>
                </a:spcAft>
                <a:defRPr/>
              </a:pPr>
              <a:endParaRPr lang="en-US" sz="1000" dirty="0">
                <a:solidFill>
                  <a:schemeClr val="tx1"/>
                </a:solidFill>
                <a:latin typeface="Calibri" pitchFamily="34" charset="0"/>
                <a:ea typeface="ＭＳ Ｐゴシック" pitchFamily="-84" charset="-128"/>
                <a:cs typeface="B Titr" pitchFamily="2" charset="-78"/>
              </a:endParaRPr>
            </a:p>
            <a:p>
              <a:pPr>
                <a:lnSpc>
                  <a:spcPct val="90000"/>
                </a:lnSpc>
                <a:defRPr/>
              </a:pPr>
              <a:endParaRPr lang="fa-IR" dirty="0">
                <a:solidFill>
                  <a:schemeClr val="tx1"/>
                </a:solidFill>
                <a:ea typeface="ＭＳ Ｐゴシック" pitchFamily="-84" charset="-128"/>
              </a:endParaRPr>
            </a:p>
          </p:txBody>
        </p:sp>
        <p:cxnSp>
          <p:nvCxnSpPr>
            <p:cNvPr id="47154" name="AutoShape 50"/>
            <p:cNvCxnSpPr>
              <a:cxnSpLocks noChangeShapeType="1"/>
            </p:cNvCxnSpPr>
            <p:nvPr/>
          </p:nvCxnSpPr>
          <p:spPr bwMode="auto">
            <a:xfrm flipH="1">
              <a:off x="6560" y="12163"/>
              <a:ext cx="2" cy="260"/>
            </a:xfrm>
            <a:prstGeom prst="straightConnector1">
              <a:avLst/>
            </a:prstGeom>
            <a:grpFill/>
            <a:ln w="9525">
              <a:solidFill>
                <a:srgbClr val="6699FF"/>
              </a:solidFill>
              <a:round/>
              <a:headEnd/>
              <a:tailEnd type="triangle" w="med" len="med"/>
            </a:ln>
          </p:spPr>
        </p:cxnSp>
        <p:cxnSp>
          <p:nvCxnSpPr>
            <p:cNvPr id="47155" name="AutoShape 51"/>
            <p:cNvCxnSpPr>
              <a:cxnSpLocks noChangeShapeType="1"/>
              <a:stCxn id="56362" idx="2"/>
            </p:cNvCxnSpPr>
            <p:nvPr/>
          </p:nvCxnSpPr>
          <p:spPr bwMode="auto">
            <a:xfrm>
              <a:off x="3993" y="12129"/>
              <a:ext cx="52" cy="294"/>
            </a:xfrm>
            <a:prstGeom prst="straightConnector1">
              <a:avLst/>
            </a:prstGeom>
            <a:grpFill/>
            <a:ln w="9525">
              <a:solidFill>
                <a:srgbClr val="6699FF"/>
              </a:solidFill>
              <a:round/>
              <a:headEnd/>
              <a:tailEnd type="triangle" w="med" len="med"/>
            </a:ln>
          </p:spPr>
        </p:cxnSp>
        <p:cxnSp>
          <p:nvCxnSpPr>
            <p:cNvPr id="47156" name="AutoShape 52"/>
            <p:cNvCxnSpPr>
              <a:cxnSpLocks noChangeShapeType="1"/>
            </p:cNvCxnSpPr>
            <p:nvPr/>
          </p:nvCxnSpPr>
          <p:spPr bwMode="auto">
            <a:xfrm flipH="1">
              <a:off x="1587" y="12159"/>
              <a:ext cx="2" cy="260"/>
            </a:xfrm>
            <a:prstGeom prst="straightConnector1">
              <a:avLst/>
            </a:prstGeom>
            <a:grpFill/>
            <a:ln w="9525">
              <a:solidFill>
                <a:srgbClr val="6699FF"/>
              </a:solidFill>
              <a:round/>
              <a:headEnd/>
              <a:tailEnd type="triangle" w="med" len="med"/>
            </a:ln>
          </p:spPr>
        </p:cxnSp>
      </p:grpSp>
      <p:cxnSp>
        <p:nvCxnSpPr>
          <p:cNvPr id="41987" name="AutoShape 9"/>
          <p:cNvCxnSpPr>
            <a:cxnSpLocks noChangeShapeType="1"/>
          </p:cNvCxnSpPr>
          <p:nvPr/>
        </p:nvCxnSpPr>
        <p:spPr bwMode="auto">
          <a:xfrm>
            <a:off x="4267200" y="4876800"/>
            <a:ext cx="0" cy="152400"/>
          </a:xfrm>
          <a:prstGeom prst="straightConnector1">
            <a:avLst/>
          </a:prstGeom>
          <a:noFill/>
          <a:ln w="9525">
            <a:solidFill>
              <a:srgbClr val="6699FF"/>
            </a:solidFill>
            <a:round/>
            <a:headEnd/>
            <a:tailEnd/>
          </a:ln>
          <a:extLst>
            <a:ext uri="{909E8E84-426E-40DD-AFC4-6F175D3DCCD1}">
              <a14:hiddenFill xmlns:a14="http://schemas.microsoft.com/office/drawing/2010/main">
                <a:noFill/>
              </a14:hiddenFill>
            </a:ext>
          </a:extLst>
        </p:spPr>
      </p:cxnSp>
      <p:cxnSp>
        <p:nvCxnSpPr>
          <p:cNvPr id="41988" name="AutoShape 35"/>
          <p:cNvCxnSpPr>
            <a:cxnSpLocks noChangeShapeType="1"/>
          </p:cNvCxnSpPr>
          <p:nvPr/>
        </p:nvCxnSpPr>
        <p:spPr bwMode="auto">
          <a:xfrm>
            <a:off x="2438400" y="5029200"/>
            <a:ext cx="1828800" cy="0"/>
          </a:xfrm>
          <a:prstGeom prst="straightConnector1">
            <a:avLst/>
          </a:prstGeom>
          <a:noFill/>
          <a:ln w="9525">
            <a:solidFill>
              <a:srgbClr val="6699FF"/>
            </a:solidFill>
            <a:round/>
            <a:headEnd/>
            <a:tailEnd/>
          </a:ln>
          <a:extLst>
            <a:ext uri="{909E8E84-426E-40DD-AFC4-6F175D3DCCD1}">
              <a14:hiddenFill xmlns:a14="http://schemas.microsoft.com/office/drawing/2010/main">
                <a:noFill/>
              </a14:hiddenFill>
            </a:ext>
          </a:extLst>
        </p:spPr>
      </p:cxnSp>
      <p:sp>
        <p:nvSpPr>
          <p:cNvPr id="41989" name="Rectangle 52"/>
          <p:cNvSpPr>
            <a:spLocks noChangeArrowheads="1"/>
          </p:cNvSpPr>
          <p:nvPr/>
        </p:nvSpPr>
        <p:spPr bwMode="auto">
          <a:xfrm>
            <a:off x="2209800" y="219075"/>
            <a:ext cx="4648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lnSpc>
                <a:spcPct val="90000"/>
              </a:lnSpc>
              <a:spcAft>
                <a:spcPts val="1000"/>
              </a:spcAft>
            </a:pPr>
            <a:r>
              <a:rPr lang="fa-IR" altLang="fa-IR" sz="1600">
                <a:latin typeface="Calibri" pitchFamily="34" charset="0"/>
                <a:cs typeface="B Titr" pitchFamily="2" charset="-78"/>
              </a:rPr>
              <a:t>فرآيند درمان و مراقبت</a:t>
            </a:r>
            <a:r>
              <a:rPr lang="en-US" altLang="fa-IR" sz="1600">
                <a:cs typeface="B Titr" pitchFamily="2" charset="-78"/>
              </a:rPr>
              <a:t> </a:t>
            </a:r>
            <a:r>
              <a:rPr lang="fa-IR" altLang="fa-IR" sz="1600">
                <a:latin typeface="Calibri" pitchFamily="34" charset="0"/>
                <a:cs typeface="B Titr" pitchFamily="2" charset="-78"/>
              </a:rPr>
              <a:t>بيماري آسم توسط پزشك</a:t>
            </a:r>
          </a:p>
        </p:txBody>
      </p:sp>
      <p:sp>
        <p:nvSpPr>
          <p:cNvPr id="3" name="Slide Number Placeholder 2">
            <a:extLst>
              <a:ext uri="{FF2B5EF4-FFF2-40B4-BE49-F238E27FC236}">
                <a16:creationId xmlns:a16="http://schemas.microsoft.com/office/drawing/2014/main" id="{597E66D4-C971-8297-117C-9D992107EA76}"/>
              </a:ext>
            </a:extLst>
          </p:cNvPr>
          <p:cNvSpPr>
            <a:spLocks noGrp="1"/>
          </p:cNvSpPr>
          <p:nvPr>
            <p:ph type="sldNum" sz="quarter" idx="12"/>
          </p:nvPr>
        </p:nvSpPr>
        <p:spPr/>
        <p:txBody>
          <a:bodyPr/>
          <a:lstStyle/>
          <a:p>
            <a:fld id="{6A5B0B37-5E00-4CD1-A464-089D6237AABD}" type="slidenum">
              <a:rPr lang="en-US" altLang="en-US" smtClean="0"/>
              <a:pPr/>
              <a:t>38</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981200" y="1752600"/>
            <a:ext cx="4760913" cy="4327525"/>
          </a:xfrm>
        </p:spPr>
      </p:pic>
      <p:sp>
        <p:nvSpPr>
          <p:cNvPr id="43011" name="Text Placeholder 4"/>
          <p:cNvSpPr>
            <a:spLocks noGrp="1"/>
          </p:cNvSpPr>
          <p:nvPr>
            <p:ph type="body" sz="half" idx="2"/>
          </p:nvPr>
        </p:nvSpPr>
        <p:spPr>
          <a:xfrm>
            <a:off x="1617663" y="609600"/>
            <a:ext cx="5486400" cy="804863"/>
          </a:xfrm>
        </p:spPr>
        <p:txBody>
          <a:bodyPr/>
          <a:lstStyle/>
          <a:p>
            <a:pPr algn="ctr" rtl="1"/>
            <a:r>
              <a:rPr lang="fa-IR" altLang="fa-IR" sz="2800">
                <a:solidFill>
                  <a:srgbClr val="FFFF00"/>
                </a:solidFill>
                <a:cs typeface="B Titr" pitchFamily="2" charset="-78"/>
              </a:rPr>
              <a:t>نفس سنج (پیک فلومتر)</a:t>
            </a:r>
            <a:endParaRPr lang="en-US" altLang="fa-IR" sz="2800">
              <a:solidFill>
                <a:srgbClr val="FFFF00"/>
              </a:solidFill>
              <a:cs typeface="B Titr" pitchFamily="2" charset="-78"/>
            </a:endParaRPr>
          </a:p>
        </p:txBody>
      </p:sp>
      <p:sp>
        <p:nvSpPr>
          <p:cNvPr id="2" name="Slide Number Placeholder 1">
            <a:extLst>
              <a:ext uri="{FF2B5EF4-FFF2-40B4-BE49-F238E27FC236}">
                <a16:creationId xmlns:a16="http://schemas.microsoft.com/office/drawing/2014/main" id="{4EE55F03-72EE-BCEC-A3A0-E081E8F517BF}"/>
              </a:ext>
            </a:extLst>
          </p:cNvPr>
          <p:cNvSpPr>
            <a:spLocks noGrp="1"/>
          </p:cNvSpPr>
          <p:nvPr>
            <p:ph type="sldNum" sz="quarter" idx="12"/>
          </p:nvPr>
        </p:nvSpPr>
        <p:spPr/>
        <p:txBody>
          <a:bodyPr/>
          <a:lstStyle/>
          <a:p>
            <a:fld id="{A0592B03-3DDD-44DE-9978-3E6618D1E3A4}" type="slidenum">
              <a:rPr lang="en-US" altLang="en-US" smtClean="0"/>
              <a:pPr/>
              <a:t>39</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25E6C-5A5A-AC47-69C0-E4B08408601E}"/>
              </a:ext>
            </a:extLst>
          </p:cNvPr>
          <p:cNvSpPr>
            <a:spLocks noGrp="1"/>
          </p:cNvSpPr>
          <p:nvPr>
            <p:ph idx="1"/>
          </p:nvPr>
        </p:nvSpPr>
        <p:spPr>
          <a:xfrm>
            <a:off x="856060" y="1447800"/>
            <a:ext cx="7429499" cy="4343401"/>
          </a:xfrm>
        </p:spPr>
        <p:txBody>
          <a:bodyPr>
            <a:normAutofit/>
          </a:bodyPr>
          <a:lstStyle/>
          <a:p>
            <a:pPr algn="justLow" rtl="1"/>
            <a:r>
              <a:rPr lang="fa-IR" sz="2800" b="1" dirty="0" smtClean="0">
                <a:cs typeface="B Zar" panose="00000400000000000000" pitchFamily="2" charset="-78"/>
              </a:rPr>
              <a:t>علائم بیماری :</a:t>
            </a:r>
          </a:p>
          <a:p>
            <a:pPr algn="justLow" rtl="1"/>
            <a:r>
              <a:rPr lang="fa-IR" sz="2800" b="1" dirty="0" smtClean="0">
                <a:cs typeface="B Zar" panose="00000400000000000000" pitchFamily="2" charset="-78"/>
              </a:rPr>
              <a:t>سرفه(بخصوص شبانه)</a:t>
            </a:r>
          </a:p>
          <a:p>
            <a:pPr algn="justLow" rtl="1"/>
            <a:r>
              <a:rPr lang="fa-IR" sz="2800" b="1" dirty="0" smtClean="0">
                <a:cs typeface="B Zar" panose="00000400000000000000" pitchFamily="2" charset="-78"/>
              </a:rPr>
              <a:t>خس خس سینه</a:t>
            </a:r>
          </a:p>
          <a:p>
            <a:pPr algn="justLow" rtl="1"/>
            <a:r>
              <a:rPr lang="fa-IR" sz="2800" b="1" dirty="0" smtClean="0">
                <a:cs typeface="B Zar" panose="00000400000000000000" pitchFamily="2" charset="-78"/>
              </a:rPr>
              <a:t>تنگی نفس</a:t>
            </a:r>
          </a:p>
          <a:p>
            <a:pPr algn="justLow" rtl="1"/>
            <a:r>
              <a:rPr lang="fa-IR" sz="2800" b="1" dirty="0" smtClean="0">
                <a:cs typeface="B Zar" panose="00000400000000000000" pitchFamily="2" charset="-78"/>
              </a:rPr>
              <a:t>گرفتگی سینه </a:t>
            </a:r>
          </a:p>
          <a:p>
            <a:pPr algn="justLow" rtl="1"/>
            <a:r>
              <a:rPr lang="fa-IR" sz="2800" b="1" dirty="0" smtClean="0">
                <a:cs typeface="B Zar" panose="00000400000000000000" pitchFamily="2" charset="-78"/>
              </a:rPr>
              <a:t>این علائم غیر اختصاصی هستند و گاهی اوغات تشخیص آسم از سایر بیماریهای تنفسی دشوار است.</a:t>
            </a:r>
            <a:endParaRPr lang="en-US" sz="2800" b="1" dirty="0">
              <a:cs typeface="B Zar" panose="00000400000000000000" pitchFamily="2" charset="-78"/>
            </a:endParaRPr>
          </a:p>
        </p:txBody>
      </p:sp>
      <p:sp>
        <p:nvSpPr>
          <p:cNvPr id="2" name="Slide Number Placeholder 1">
            <a:extLst>
              <a:ext uri="{FF2B5EF4-FFF2-40B4-BE49-F238E27FC236}">
                <a16:creationId xmlns:a16="http://schemas.microsoft.com/office/drawing/2014/main" id="{256133CA-2D82-1C0C-2C05-CFD260A82727}"/>
              </a:ext>
            </a:extLst>
          </p:cNvPr>
          <p:cNvSpPr>
            <a:spLocks noGrp="1"/>
          </p:cNvSpPr>
          <p:nvPr>
            <p:ph type="sldNum" sz="quarter" idx="12"/>
          </p:nvPr>
        </p:nvSpPr>
        <p:spPr/>
        <p:txBody>
          <a:bodyPr/>
          <a:lstStyle/>
          <a:p>
            <a:fld id="{4729F2B8-658C-489E-8519-99F5650CC642}" type="slidenum">
              <a:rPr lang="en-US" altLang="en-US" smtClean="0"/>
              <a:pPr/>
              <a:t>4</a:t>
            </a:fld>
            <a:endParaRPr lang="en-US" altLang="en-US"/>
          </a:p>
        </p:txBody>
      </p:sp>
    </p:spTree>
    <p:extLst>
      <p:ext uri="{BB962C8B-B14F-4D97-AF65-F5344CB8AC3E}">
        <p14:creationId xmlns:p14="http://schemas.microsoft.com/office/powerpoint/2010/main" val="136104408"/>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r>
              <a:rPr lang="en-US" altLang="en-US" sz="2800" b="1" dirty="0">
                <a:solidFill>
                  <a:srgbClr val="FFFF00"/>
                </a:solidFill>
                <a:cs typeface="B Titr" pitchFamily="2" charset="-78"/>
              </a:rPr>
              <a:t>: Peak Expiratory Flow</a:t>
            </a:r>
            <a:r>
              <a:rPr lang="fa-IR" altLang="en-US" sz="2800" b="1" dirty="0">
                <a:solidFill>
                  <a:srgbClr val="FFFF00"/>
                </a:solidFill>
                <a:cs typeface="B Titr" pitchFamily="2" charset="-78"/>
              </a:rPr>
              <a:t> </a:t>
            </a:r>
            <a:r>
              <a:rPr lang="en-US" altLang="en-US" sz="2800" b="1" dirty="0">
                <a:solidFill>
                  <a:srgbClr val="FFFF00"/>
                </a:solidFill>
                <a:cs typeface="B Titr" pitchFamily="2" charset="-78"/>
              </a:rPr>
              <a:t>PEF</a:t>
            </a:r>
          </a:p>
        </p:txBody>
      </p:sp>
      <p:sp>
        <p:nvSpPr>
          <p:cNvPr id="44035" name="Rectangle 3"/>
          <p:cNvSpPr>
            <a:spLocks noGrp="1" noChangeArrowheads="1"/>
          </p:cNvSpPr>
          <p:nvPr>
            <p:ph idx="1"/>
          </p:nvPr>
        </p:nvSpPr>
        <p:spPr>
          <a:xfrm>
            <a:off x="685800" y="1828800"/>
            <a:ext cx="7772400" cy="28194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پیک فلومتر حداکثر جریان بازدمی یا </a:t>
            </a:r>
            <a:r>
              <a:rPr lang="en-US" altLang="en-US" sz="2400" dirty="0">
                <a:solidFill>
                  <a:schemeClr val="bg1"/>
                </a:solidFill>
                <a:cs typeface="B Nazanin" pitchFamily="2" charset="-78"/>
              </a:rPr>
              <a:t>PEF</a:t>
            </a:r>
            <a:r>
              <a:rPr lang="fa-IR" altLang="fa-IR" sz="2800" dirty="0">
                <a:solidFill>
                  <a:schemeClr val="bg1"/>
                </a:solidFill>
                <a:cs typeface="B Nazanin" pitchFamily="2" charset="-78"/>
              </a:rPr>
              <a:t> را اندازه گیری می کند.</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حداکثر جریان بازدمی طبق تعریف حداکثر میزان هوایی است که پس از یک دم عمیق می توان با قدرت از ریه ها خارج ساخت.</a:t>
            </a:r>
          </a:p>
          <a:p>
            <a:pPr algn="just" rtl="1" eaLnBrk="1" hangingPunct="1">
              <a:spcBef>
                <a:spcPct val="70000"/>
              </a:spcBef>
              <a:buClr>
                <a:srgbClr val="FFFF00"/>
              </a:buClr>
              <a:buFontTx/>
              <a:buNone/>
            </a:pPr>
            <a:endParaRPr lang="en-US"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251A1142-CC52-B009-397D-81185D504782}"/>
              </a:ext>
            </a:extLst>
          </p:cNvPr>
          <p:cNvSpPr>
            <a:spLocks noGrp="1"/>
          </p:cNvSpPr>
          <p:nvPr>
            <p:ph type="sldNum" sz="quarter" idx="12"/>
          </p:nvPr>
        </p:nvSpPr>
        <p:spPr/>
        <p:txBody>
          <a:bodyPr/>
          <a:lstStyle/>
          <a:p>
            <a:fld id="{4729F2B8-658C-489E-8519-99F5650CC642}" type="slidenum">
              <a:rPr lang="en-US" altLang="en-US" smtClean="0"/>
              <a:pPr/>
              <a:t>40</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altLang="en-US" sz="2800" b="1" dirty="0">
                <a:solidFill>
                  <a:srgbClr val="FFFF00"/>
                </a:solidFill>
                <a:cs typeface="B Titr" panose="00000700000000000000" pitchFamily="2" charset="-78"/>
              </a:rPr>
              <a:t>موارد کاربرد پیک </a:t>
            </a:r>
            <a:r>
              <a:rPr lang="fa-IR" altLang="en-US" sz="2800" b="1" dirty="0" err="1">
                <a:solidFill>
                  <a:srgbClr val="FFFF00"/>
                </a:solidFill>
                <a:cs typeface="B Titr" panose="00000700000000000000" pitchFamily="2" charset="-78"/>
              </a:rPr>
              <a:t>فلومتر</a:t>
            </a:r>
            <a:endParaRPr lang="en-US" sz="2800" dirty="0">
              <a:solidFill>
                <a:srgbClr val="FFFF00"/>
              </a:solidFill>
              <a:latin typeface="Tahoma" pitchFamily="34" charset="0"/>
              <a:ea typeface="+mj-ea"/>
              <a:cs typeface="+mj-cs"/>
            </a:endParaRPr>
          </a:p>
        </p:txBody>
      </p:sp>
      <p:sp>
        <p:nvSpPr>
          <p:cNvPr id="46083" name="Rectangle 3"/>
          <p:cNvSpPr>
            <a:spLocks noGrp="1" noChangeArrowheads="1"/>
          </p:cNvSpPr>
          <p:nvPr>
            <p:ph idx="1"/>
          </p:nvPr>
        </p:nvSpPr>
        <p:spPr>
          <a:xfrm>
            <a:off x="685800" y="1828800"/>
            <a:ext cx="7772400" cy="41148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تشخیص بیماری</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تعیین شدت بیماری</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پایش بیماران قبل و بعد از درمان</a:t>
            </a:r>
          </a:p>
          <a:p>
            <a:pPr algn="just" rtl="1" eaLnBrk="1" hangingPunct="1">
              <a:spcBef>
                <a:spcPct val="70000"/>
              </a:spcBef>
              <a:buClr>
                <a:srgbClr val="FFFF00"/>
              </a:buClr>
              <a:buFont typeface="Wingdings" pitchFamily="2" charset="2"/>
              <a:buChar char="§"/>
            </a:pPr>
            <a:r>
              <a:rPr lang="fa-IR" altLang="fa-IR" sz="2800" dirty="0">
                <a:solidFill>
                  <a:schemeClr val="bg1"/>
                </a:solidFill>
                <a:cs typeface="B Nazanin" pitchFamily="2" charset="-78"/>
              </a:rPr>
              <a:t>پیش بینی وقوع حملات آسم</a:t>
            </a: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a:p>
            <a:pPr algn="just" rtl="1" eaLnBrk="1" hangingPunct="1">
              <a:spcBef>
                <a:spcPct val="70000"/>
              </a:spcBef>
              <a:buClr>
                <a:srgbClr val="FFFF00"/>
              </a:buClr>
              <a:buFontTx/>
              <a:buNone/>
            </a:pPr>
            <a:endParaRPr lang="en-US" altLang="fa-IR" sz="2800" dirty="0">
              <a:solidFill>
                <a:schemeClr val="bg1"/>
              </a:solidFill>
              <a:cs typeface="B Nazanin" pitchFamily="2" charset="-78"/>
            </a:endParaRPr>
          </a:p>
          <a:p>
            <a:pPr algn="just" rtl="1" eaLnBrk="1" hangingPunct="1">
              <a:spcBef>
                <a:spcPct val="70000"/>
              </a:spcBef>
              <a:buClr>
                <a:srgbClr val="FFFF00"/>
              </a:buClr>
              <a:buFont typeface="Wingdings" pitchFamily="2" charset="2"/>
              <a:buChar char="§"/>
            </a:pPr>
            <a:endParaRPr lang="fa-IR" altLang="fa-IR" sz="2800" dirty="0">
              <a:solidFill>
                <a:schemeClr val="bg1"/>
              </a:solidFill>
              <a:cs typeface="B Nazanin" pitchFamily="2" charset="-78"/>
            </a:endParaRPr>
          </a:p>
        </p:txBody>
      </p:sp>
      <p:sp>
        <p:nvSpPr>
          <p:cNvPr id="2" name="Slide Number Placeholder 1">
            <a:extLst>
              <a:ext uri="{FF2B5EF4-FFF2-40B4-BE49-F238E27FC236}">
                <a16:creationId xmlns:a16="http://schemas.microsoft.com/office/drawing/2014/main" id="{C9096528-015D-C85A-0451-9F1562277C52}"/>
              </a:ext>
            </a:extLst>
          </p:cNvPr>
          <p:cNvSpPr>
            <a:spLocks noGrp="1"/>
          </p:cNvSpPr>
          <p:nvPr>
            <p:ph type="sldNum" sz="quarter" idx="12"/>
          </p:nvPr>
        </p:nvSpPr>
        <p:spPr/>
        <p:txBody>
          <a:bodyPr/>
          <a:lstStyle/>
          <a:p>
            <a:fld id="{4729F2B8-658C-489E-8519-99F5650CC642}" type="slidenum">
              <a:rPr lang="en-US" altLang="en-US" smtClean="0"/>
              <a:pPr/>
              <a:t>41</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90600" y="152400"/>
            <a:ext cx="7391400" cy="1066800"/>
          </a:xfrm>
          <a:effectLst>
            <a:outerShdw dist="35921" dir="2700000" algn="ctr" rotWithShape="0">
              <a:schemeClr val="tx1"/>
            </a:outerShdw>
          </a:effectLst>
        </p:spPr>
        <p:txBody>
          <a:bodyPr/>
          <a:lstStyle/>
          <a:p>
            <a:pPr algn="ctr" rtl="1" eaLnBrk="1" hangingPunct="1">
              <a:defRPr/>
            </a:pPr>
            <a:r>
              <a:rPr lang="fa-IR" altLang="en-US" sz="2800" b="1" dirty="0">
                <a:solidFill>
                  <a:srgbClr val="FFFF00"/>
                </a:solidFill>
                <a:cs typeface="B Titr" panose="00000700000000000000" pitchFamily="2" charset="-78"/>
              </a:rPr>
              <a:t>نحوه استفاده از پیک </a:t>
            </a:r>
            <a:r>
              <a:rPr lang="fa-IR" altLang="en-US" sz="2800" b="1" dirty="0" err="1">
                <a:solidFill>
                  <a:srgbClr val="FFFF00"/>
                </a:solidFill>
                <a:cs typeface="B Titr" panose="00000700000000000000" pitchFamily="2" charset="-78"/>
              </a:rPr>
              <a:t>فلومتر</a:t>
            </a:r>
            <a:endParaRPr lang="en-US" sz="2800" dirty="0">
              <a:solidFill>
                <a:srgbClr val="FFFF00"/>
              </a:solidFill>
              <a:latin typeface="Tahoma" pitchFamily="34" charset="0"/>
              <a:ea typeface="+mj-ea"/>
              <a:cs typeface="+mj-cs"/>
            </a:endParaRPr>
          </a:p>
        </p:txBody>
      </p:sp>
      <p:sp>
        <p:nvSpPr>
          <p:cNvPr id="48131" name="Rectangle 3"/>
          <p:cNvSpPr>
            <a:spLocks noGrp="1" noChangeArrowheads="1"/>
          </p:cNvSpPr>
          <p:nvPr>
            <p:ph idx="1"/>
          </p:nvPr>
        </p:nvSpPr>
        <p:spPr>
          <a:xfrm>
            <a:off x="4343400" y="2057400"/>
            <a:ext cx="4343400" cy="38100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fa-IR" sz="2800">
                <a:solidFill>
                  <a:srgbClr val="FFFFFF"/>
                </a:solidFill>
                <a:latin typeface="Calibri" pitchFamily="34" charset="0"/>
                <a:ea typeface="Calibri" pitchFamily="34" charset="0"/>
                <a:cs typeface="B Nazanin" pitchFamily="2" charset="-78"/>
              </a:rPr>
              <a:t>نشانگر را  در پايين ترين درجه قرار  دهيد ومطمئن شويد كه انگشتان روي شماره هاي درجه بندي قرار نگرفته است.</a:t>
            </a:r>
          </a:p>
          <a:p>
            <a:pPr algn="just" rtl="1" eaLnBrk="1" hangingPunct="1">
              <a:spcBef>
                <a:spcPct val="70000"/>
              </a:spcBef>
              <a:buClr>
                <a:srgbClr val="FFFF00"/>
              </a:buClr>
              <a:buFont typeface="Wingdings" pitchFamily="2" charset="2"/>
              <a:buChar char="§"/>
            </a:pPr>
            <a:r>
              <a:rPr lang="fa-IR" altLang="fa-IR" sz="2800">
                <a:solidFill>
                  <a:srgbClr val="FFFFFF"/>
                </a:solidFill>
                <a:latin typeface="Calibri" pitchFamily="34" charset="0"/>
                <a:ea typeface="Calibri" pitchFamily="34" charset="0"/>
                <a:cs typeface="B Nazanin" pitchFamily="2" charset="-78"/>
              </a:rPr>
              <a:t>از بيمار بخواهيد كه تا سرحد امكان يك دم عميق انجام دهد.</a:t>
            </a:r>
            <a:r>
              <a:rPr lang="fa-IR" altLang="fa-IR" sz="2800">
                <a:solidFill>
                  <a:srgbClr val="FFFFFF"/>
                </a:solidFill>
                <a:ea typeface="Calibri" pitchFamily="34" charset="0"/>
                <a:cs typeface="B Nazanin" pitchFamily="2" charset="-78"/>
              </a:rPr>
              <a:t> </a:t>
            </a:r>
          </a:p>
        </p:txBody>
      </p:sp>
      <p:sp>
        <p:nvSpPr>
          <p:cNvPr id="2" name="Slide Number Placeholder 1">
            <a:extLst>
              <a:ext uri="{FF2B5EF4-FFF2-40B4-BE49-F238E27FC236}">
                <a16:creationId xmlns:a16="http://schemas.microsoft.com/office/drawing/2014/main" id="{D4ADE006-092F-BD3E-B887-E26D5E4BEAE9}"/>
              </a:ext>
            </a:extLst>
          </p:cNvPr>
          <p:cNvSpPr>
            <a:spLocks noGrp="1"/>
          </p:cNvSpPr>
          <p:nvPr>
            <p:ph type="sldNum" sz="quarter" idx="12"/>
          </p:nvPr>
        </p:nvSpPr>
        <p:spPr/>
        <p:txBody>
          <a:bodyPr/>
          <a:lstStyle/>
          <a:p>
            <a:fld id="{4729F2B8-658C-489E-8519-99F5650CC642}" type="slidenum">
              <a:rPr lang="en-US" altLang="en-US" smtClean="0"/>
              <a:pPr/>
              <a:t>42</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47913"/>
            <a:ext cx="34671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altLang="en-US" sz="2800" b="1" dirty="0">
                <a:solidFill>
                  <a:srgbClr val="FFFF00"/>
                </a:solidFill>
                <a:cs typeface="B Titr" panose="00000700000000000000" pitchFamily="2" charset="-78"/>
              </a:rPr>
              <a:t>نحوه استفاده از پیک </a:t>
            </a:r>
            <a:r>
              <a:rPr lang="fa-IR" altLang="en-US" sz="2800" b="1" dirty="0" err="1">
                <a:solidFill>
                  <a:srgbClr val="FFFF00"/>
                </a:solidFill>
                <a:cs typeface="B Titr" panose="00000700000000000000" pitchFamily="2" charset="-78"/>
              </a:rPr>
              <a:t>فلومتر</a:t>
            </a:r>
            <a:endParaRPr lang="en-US" sz="2800" dirty="0">
              <a:solidFill>
                <a:srgbClr val="FFFF00"/>
              </a:solidFill>
              <a:latin typeface="Tahoma" pitchFamily="34" charset="0"/>
              <a:ea typeface="+mj-ea"/>
              <a:cs typeface="+mj-cs"/>
            </a:endParaRPr>
          </a:p>
        </p:txBody>
      </p:sp>
      <p:sp>
        <p:nvSpPr>
          <p:cNvPr id="48131" name="Rectangle 3"/>
          <p:cNvSpPr>
            <a:spLocks noGrp="1" noChangeArrowheads="1"/>
          </p:cNvSpPr>
          <p:nvPr>
            <p:ph idx="1"/>
          </p:nvPr>
        </p:nvSpPr>
        <p:spPr>
          <a:xfrm>
            <a:off x="685800" y="1828800"/>
            <a:ext cx="7772400" cy="46482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قطعه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دهاني</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پیک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فلومتر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را داخل دهان گذاشته و لب ها را اطراف آن غنچه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كند</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با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حداكثر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سرعت و شدت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ممكن</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درون پیک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فلومتر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فوت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كند</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just" rtl="1" eaLnBrk="1" hangingPunct="1">
              <a:spcBef>
                <a:spcPct val="70000"/>
              </a:spcBef>
              <a:buClr>
                <a:srgbClr val="FFFF00"/>
              </a:buClr>
              <a:buFont typeface="Wingdings" panose="05000000000000000000" pitchFamily="2" charset="2"/>
              <a:buChar char="§"/>
              <a:defRPr/>
            </a:pP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حداكثر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ميزان</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جريان</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خروجي</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هوا </a:t>
            </a:r>
            <a:r>
              <a:rPr lang="en-US"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en-US" altLang="fa-IR" sz="2400" dirty="0">
                <a:solidFill>
                  <a:schemeClr val="bg1"/>
                </a:solidFill>
                <a:latin typeface="+mj-lt"/>
                <a:cs typeface="B Titr" panose="00000700000000000000" pitchFamily="2" charset="-78"/>
              </a:rPr>
              <a:t>PEF</a:t>
            </a:r>
            <a:r>
              <a:rPr lang="en-US"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را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روي</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صفحه مدرج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بخوانيد</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و مراحل قبلی را دوبار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ديگر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تكرار</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كنيد</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algn="just" rtl="1" eaLnBrk="1" hangingPunct="1">
              <a:spcBef>
                <a:spcPct val="70000"/>
              </a:spcBef>
              <a:buClr>
                <a:srgbClr val="FFFF00"/>
              </a:buClr>
              <a:buFont typeface="Wingdings" panose="05000000000000000000" pitchFamily="2" charset="2"/>
              <a:buChar char="§"/>
              <a:defRPr/>
            </a:pP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بالاترین </a:t>
            </a:r>
            <a:r>
              <a:rPr lang="en-US" altLang="fa-IR" sz="2400" dirty="0">
                <a:solidFill>
                  <a:schemeClr val="bg1"/>
                </a:solidFill>
                <a:latin typeface="+mj-lt"/>
                <a:cs typeface="B Titr" panose="00000700000000000000" pitchFamily="2" charset="-78"/>
              </a:rPr>
              <a:t>PEF</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را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روي</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كارت</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ثبت روزانه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يادداشت</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dirty="0" err="1">
                <a:solidFill>
                  <a:schemeClr val="bg1"/>
                </a:solidFill>
                <a:latin typeface="Calibri" panose="020F0502020204030204" pitchFamily="34" charset="0"/>
                <a:ea typeface="Calibri" panose="020F0502020204030204" pitchFamily="34" charset="0"/>
                <a:cs typeface="B Nazanin" panose="00000400000000000000" pitchFamily="2" charset="-78"/>
              </a:rPr>
              <a:t>كنيد</a:t>
            </a:r>
            <a:r>
              <a:rPr lang="fa-IR" altLang="fa-IR" sz="28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altLang="fa-IR" sz="2800" dirty="0">
              <a:latin typeface="Calibri" panose="020F0502020204030204" pitchFamily="34" charset="0"/>
              <a:ea typeface="Calibri" panose="020F0502020204030204" pitchFamily="34" charset="0"/>
              <a:cs typeface="Arial" panose="020B0604020202090204" pitchFamily="34" charset="0"/>
            </a:endParaRPr>
          </a:p>
          <a:p>
            <a:pPr algn="just" rtl="1" eaLnBrk="1" hangingPunct="1">
              <a:spcBef>
                <a:spcPct val="70000"/>
              </a:spcBef>
              <a:buClr>
                <a:srgbClr val="FFFF00"/>
              </a:buClr>
              <a:buFont typeface="Wingdings" panose="05000000000000000000" pitchFamily="2" charset="2"/>
              <a:buChar char="§"/>
              <a:defRPr/>
            </a:pPr>
            <a:endParaRPr lang="fa-IR" altLang="fa-IR" sz="2800" dirty="0">
              <a:solidFill>
                <a:schemeClr val="bg1"/>
              </a:solidFill>
              <a:cs typeface="B Nazanin" panose="00000400000000000000" pitchFamily="2" charset="-78"/>
            </a:endParaRPr>
          </a:p>
          <a:p>
            <a:pPr algn="just" rtl="1" eaLnBrk="1" hangingPunct="1">
              <a:spcBef>
                <a:spcPct val="70000"/>
              </a:spcBef>
              <a:buClr>
                <a:srgbClr val="FFFF00"/>
              </a:buClr>
              <a:buFontTx/>
              <a:buNone/>
              <a:defRPr/>
            </a:pPr>
            <a:endParaRPr lang="en-US" altLang="fa-IR" sz="2800" dirty="0">
              <a:solidFill>
                <a:schemeClr val="bg1"/>
              </a:solidFill>
              <a:cs typeface="B Nazanin" panose="00000400000000000000" pitchFamily="2" charset="-78"/>
            </a:endParaRPr>
          </a:p>
          <a:p>
            <a:pPr algn="just" rtl="1" eaLnBrk="1" hangingPunct="1">
              <a:spcBef>
                <a:spcPct val="70000"/>
              </a:spcBef>
              <a:buClr>
                <a:srgbClr val="FFFF00"/>
              </a:buClr>
              <a:buFont typeface="Wingdings" panose="05000000000000000000" pitchFamily="2" charset="2"/>
              <a:buChar char="§"/>
              <a:defRPr/>
            </a:pPr>
            <a:endParaRPr lang="fa-IR" altLang="fa-IR" sz="2800" dirty="0">
              <a:solidFill>
                <a:schemeClr val="bg1"/>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CA905C87-5A34-F120-2F72-5F8B072BB363}"/>
              </a:ext>
            </a:extLst>
          </p:cNvPr>
          <p:cNvSpPr>
            <a:spLocks noGrp="1"/>
          </p:cNvSpPr>
          <p:nvPr>
            <p:ph type="sldNum" sz="quarter" idx="12"/>
          </p:nvPr>
        </p:nvSpPr>
        <p:spPr/>
        <p:txBody>
          <a:bodyPr/>
          <a:lstStyle/>
          <a:p>
            <a:fld id="{4729F2B8-658C-489E-8519-99F5650CC642}" type="slidenum">
              <a:rPr lang="en-US" altLang="en-US" smtClean="0"/>
              <a:pPr/>
              <a:t>43</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b="1" dirty="0">
                <a:solidFill>
                  <a:srgbClr val="FFFF00"/>
                </a:solidFill>
                <a:latin typeface="Calibri" panose="020F0502020204030204" pitchFamily="34" charset="0"/>
                <a:ea typeface="Calibri" panose="020F0502020204030204" pitchFamily="34" charset="0"/>
                <a:cs typeface="B Titr" panose="00000700000000000000" pitchFamily="2" charset="-78"/>
              </a:rPr>
              <a:t>مقدارطبیعی</a:t>
            </a:r>
            <a:r>
              <a:rPr lang="en-US" sz="2800" b="1" dirty="0">
                <a:solidFill>
                  <a:srgbClr val="FFFF00"/>
                </a:solidFill>
                <a:ea typeface="Calibri" panose="020F0502020204030204" pitchFamily="34" charset="0"/>
                <a:cs typeface="B Titr" panose="00000700000000000000" pitchFamily="2" charset="-78"/>
              </a:rPr>
              <a:t>PEF </a:t>
            </a:r>
            <a:endParaRPr lang="en-US" sz="2800" dirty="0">
              <a:solidFill>
                <a:srgbClr val="FFFF00"/>
              </a:solidFill>
              <a:ea typeface="+mj-ea"/>
              <a:cs typeface="B Titr" panose="00000700000000000000" pitchFamily="2" charset="-78"/>
            </a:endParaRPr>
          </a:p>
        </p:txBody>
      </p:sp>
      <p:sp>
        <p:nvSpPr>
          <p:cNvPr id="50179" name="Rectangle 3"/>
          <p:cNvSpPr>
            <a:spLocks noGrp="1" noChangeArrowheads="1"/>
          </p:cNvSpPr>
          <p:nvPr>
            <p:ph idx="1"/>
          </p:nvPr>
        </p:nvSpPr>
        <p:spPr>
          <a:xfrm>
            <a:off x="685800" y="1828800"/>
            <a:ext cx="7772400" cy="46482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anose="05000000000000000000" pitchFamily="2" charset="2"/>
              <a:buChar char="§"/>
              <a:defRPr/>
            </a:pP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مقادير</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قابل انتظار (نرمال) </a:t>
            </a:r>
            <a:r>
              <a:rPr lang="en-US" altLang="fa-IR" sz="2400" b="1" dirty="0">
                <a:solidFill>
                  <a:schemeClr val="bg1"/>
                </a:solidFill>
                <a:ea typeface="Calibri" panose="020F0502020204030204" pitchFamily="34" charset="0"/>
                <a:cs typeface="+mn-cs"/>
              </a:rPr>
              <a:t>PEF</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بر اساس سن و جنس و قد در افراد سالم  محاسبه شده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اند</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algn="just" rtl="1" eaLnBrk="1" hangingPunct="1">
              <a:spcBef>
                <a:spcPct val="70000"/>
              </a:spcBef>
              <a:buClr>
                <a:srgbClr val="FFFF00"/>
              </a:buClr>
              <a:buFont typeface="Wingdings" panose="05000000000000000000" pitchFamily="2" charset="2"/>
              <a:buChar char="§"/>
              <a:defRPr/>
            </a:pP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در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بعضي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از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بيماران</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مقادير</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en-US" altLang="fa-IR" sz="2400" b="1" dirty="0">
                <a:solidFill>
                  <a:schemeClr val="bg1"/>
                </a:solidFill>
                <a:ea typeface="Calibri" panose="020F0502020204030204" pitchFamily="34" charset="0"/>
                <a:cs typeface="+mn-cs"/>
              </a:rPr>
              <a:t>PEF</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با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مقادير</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استاندارد محاسبه شده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ممكن</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است مطابقت نداشته باشد. </a:t>
            </a:r>
          </a:p>
          <a:p>
            <a:pPr algn="just" rtl="1" eaLnBrk="1" hangingPunct="1">
              <a:spcBef>
                <a:spcPct val="70000"/>
              </a:spcBef>
              <a:buClr>
                <a:srgbClr val="FFFF00"/>
              </a:buClr>
              <a:buFont typeface="Wingdings" panose="05000000000000000000" pitchFamily="2" charset="2"/>
              <a:buChar char="§"/>
              <a:defRPr/>
            </a:pP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توصيه</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شود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بهترين</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مقدار طبیعی</a:t>
            </a:r>
            <a:r>
              <a:rPr lang="en-US" altLang="fa-IR" sz="2400" b="1" dirty="0">
                <a:solidFill>
                  <a:schemeClr val="bg1"/>
                </a:solidFill>
                <a:ea typeface="Calibri" panose="020F0502020204030204" pitchFamily="34" charset="0"/>
                <a:cs typeface="+mn-cs"/>
              </a:rPr>
              <a:t>PEF </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براي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هر شخص در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حالتي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كه</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بيماري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وي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كنترل</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است اندازه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گيري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وملاك</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قرار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گيرد</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en-US" altLang="fa-IR" sz="2400" b="1" dirty="0">
                <a:solidFill>
                  <a:schemeClr val="bg1"/>
                </a:solidFill>
                <a:ea typeface="Calibri" panose="020F0502020204030204" pitchFamily="34" charset="0"/>
                <a:cs typeface="+mn-cs"/>
              </a:rPr>
              <a:t>Personal best</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altLang="fa-IR" sz="2800" b="1" dirty="0">
              <a:solidFill>
                <a:schemeClr val="bg1"/>
              </a:solidFill>
              <a:cs typeface="B Nazanin" panose="00000400000000000000" pitchFamily="2" charset="-78"/>
            </a:endParaRPr>
          </a:p>
          <a:p>
            <a:pPr algn="just" rtl="1" eaLnBrk="1" hangingPunct="1">
              <a:spcBef>
                <a:spcPct val="70000"/>
              </a:spcBef>
              <a:buClr>
                <a:srgbClr val="FFFF00"/>
              </a:buClr>
              <a:buFont typeface="Wingdings" panose="05000000000000000000" pitchFamily="2" charset="2"/>
              <a:buChar char="§"/>
              <a:defRPr/>
            </a:pPr>
            <a:endParaRPr lang="fa-IR" altLang="fa-IR" sz="2800" dirty="0">
              <a:solidFill>
                <a:schemeClr val="bg1"/>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400B2A2D-1FB9-BC8C-3228-1E1928AB2280}"/>
              </a:ext>
            </a:extLst>
          </p:cNvPr>
          <p:cNvSpPr>
            <a:spLocks noGrp="1"/>
          </p:cNvSpPr>
          <p:nvPr>
            <p:ph type="sldNum" sz="quarter" idx="12"/>
          </p:nvPr>
        </p:nvSpPr>
        <p:spPr/>
        <p:txBody>
          <a:bodyPr/>
          <a:lstStyle/>
          <a:p>
            <a:fld id="{4729F2B8-658C-489E-8519-99F5650CC642}" type="slidenum">
              <a:rPr lang="en-US" altLang="en-US" smtClean="0"/>
              <a:pPr/>
              <a:t>44</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b="1" dirty="0">
                <a:solidFill>
                  <a:srgbClr val="FFFF00"/>
                </a:solidFill>
                <a:latin typeface="Calibri" panose="020F0502020204030204" pitchFamily="34" charset="0"/>
                <a:ea typeface="Calibri" panose="020F0502020204030204" pitchFamily="34" charset="0"/>
                <a:cs typeface="B Titr" panose="00000700000000000000" pitchFamily="2" charset="-78"/>
              </a:rPr>
              <a:t>تعیین</a:t>
            </a:r>
            <a:r>
              <a:rPr lang="en-US" sz="2800" b="1" dirty="0">
                <a:solidFill>
                  <a:srgbClr val="FFFF00"/>
                </a:solidFill>
                <a:latin typeface="+mn-lt"/>
                <a:ea typeface="Calibri" panose="020F0502020204030204" pitchFamily="34" charset="0"/>
                <a:cs typeface="+mn-cs"/>
              </a:rPr>
              <a:t>Personal best </a:t>
            </a:r>
          </a:p>
        </p:txBody>
      </p:sp>
      <p:sp>
        <p:nvSpPr>
          <p:cNvPr id="52227" name="Rectangle 3"/>
          <p:cNvSpPr>
            <a:spLocks noGrp="1" noChangeArrowheads="1"/>
          </p:cNvSpPr>
          <p:nvPr>
            <p:ph idx="1"/>
          </p:nvPr>
        </p:nvSpPr>
        <p:spPr>
          <a:xfrm>
            <a:off x="685800" y="1828800"/>
            <a:ext cx="7772400" cy="46482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anose="05000000000000000000" pitchFamily="2" charset="2"/>
              <a:buChar char="§"/>
              <a:defRPr/>
            </a:pP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اندازه گیری </a:t>
            </a:r>
            <a:r>
              <a:rPr lang="en-US" altLang="fa-IR" sz="2400" b="1" dirty="0">
                <a:solidFill>
                  <a:schemeClr val="bg1"/>
                </a:solidFill>
                <a:ea typeface="Calibri" panose="020F0502020204030204" pitchFamily="34" charset="0"/>
                <a:cs typeface="+mn-cs"/>
              </a:rPr>
              <a:t>PEF</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هر روز صبح و عصر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براي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چند هفته و ثبت مقادیر حاصل.</a:t>
            </a:r>
          </a:p>
          <a:p>
            <a:pPr algn="just" rtl="1" eaLnBrk="1" hangingPunct="1">
              <a:spcBef>
                <a:spcPct val="70000"/>
              </a:spcBef>
              <a:buClr>
                <a:srgbClr val="FFFF00"/>
              </a:buClr>
              <a:buFont typeface="Wingdings" panose="05000000000000000000" pitchFamily="2" charset="2"/>
              <a:buChar char="§"/>
              <a:defRPr/>
            </a:pP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انتخاب بیشترین مقدار ثبت شده در زمان کنترل بیماری به عنوان میزان طبیعی فرد (</a:t>
            </a:r>
            <a:r>
              <a:rPr lang="en-US" altLang="fa-IR" sz="2800" b="1" dirty="0">
                <a:solidFill>
                  <a:schemeClr val="bg1"/>
                </a:solidFill>
                <a:ea typeface="Calibri" panose="020F0502020204030204" pitchFamily="34" charset="0"/>
                <a:cs typeface="+mn-cs"/>
              </a:rPr>
              <a:t>Personal best</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و مقایسه اندازه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گيري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های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بعدي</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با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اين</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عدد.</a:t>
            </a:r>
          </a:p>
          <a:p>
            <a:pPr algn="just" rtl="1" eaLnBrk="1" hangingPunct="1">
              <a:spcBef>
                <a:spcPct val="70000"/>
              </a:spcBef>
              <a:buClr>
                <a:srgbClr val="FFFF00"/>
              </a:buClr>
              <a:buFont typeface="Wingdings" panose="05000000000000000000" pitchFamily="2" charset="2"/>
              <a:buChar char="§"/>
              <a:defRPr/>
            </a:pP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استفاده از جدول مقادیر طبیعی در </a:t>
            </a:r>
            <a:r>
              <a:rPr lang="fa-IR" altLang="fa-IR" sz="2800" b="1" dirty="0" err="1">
                <a:solidFill>
                  <a:schemeClr val="bg1"/>
                </a:solidFill>
                <a:latin typeface="Calibri" panose="020F0502020204030204" pitchFamily="34" charset="0"/>
                <a:ea typeface="Calibri" panose="020F0502020204030204" pitchFamily="34" charset="0"/>
                <a:cs typeface="B Nazanin" panose="00000400000000000000" pitchFamily="2" charset="-78"/>
              </a:rPr>
              <a:t>مواردی</a:t>
            </a:r>
            <a:r>
              <a:rPr lang="fa-IR" altLang="fa-IR" sz="2800" b="1" dirty="0">
                <a:solidFill>
                  <a:schemeClr val="bg1"/>
                </a:solidFill>
                <a:latin typeface="Calibri" panose="020F0502020204030204" pitchFamily="34" charset="0"/>
                <a:ea typeface="Calibri" panose="020F0502020204030204" pitchFamily="34" charset="0"/>
                <a:cs typeface="B Nazanin" panose="00000400000000000000" pitchFamily="2" charset="-78"/>
              </a:rPr>
              <a:t> که فرد به هر دلیل قادر به انجام روش فوق نباشد نظیر افراد مسن.</a:t>
            </a:r>
            <a:endParaRPr lang="en-US" altLang="fa-IR" sz="2800" b="1" dirty="0">
              <a:solidFill>
                <a:schemeClr val="bg1"/>
              </a:solidFill>
              <a:cs typeface="B Nazanin" panose="00000400000000000000" pitchFamily="2" charset="-78"/>
            </a:endParaRPr>
          </a:p>
          <a:p>
            <a:pPr algn="just" rtl="1" eaLnBrk="1" hangingPunct="1">
              <a:spcBef>
                <a:spcPct val="70000"/>
              </a:spcBef>
              <a:buClr>
                <a:srgbClr val="FFFF00"/>
              </a:buClr>
              <a:buFont typeface="Wingdings" panose="05000000000000000000" pitchFamily="2" charset="2"/>
              <a:buChar char="§"/>
              <a:defRPr/>
            </a:pPr>
            <a:endParaRPr lang="fa-IR" altLang="fa-IR" sz="2800" dirty="0">
              <a:solidFill>
                <a:schemeClr val="bg1"/>
              </a:solidFill>
              <a:cs typeface="B Nazanin" panose="00000400000000000000" pitchFamily="2" charset="-78"/>
            </a:endParaRPr>
          </a:p>
        </p:txBody>
      </p:sp>
      <p:sp>
        <p:nvSpPr>
          <p:cNvPr id="2" name="Slide Number Placeholder 1">
            <a:extLst>
              <a:ext uri="{FF2B5EF4-FFF2-40B4-BE49-F238E27FC236}">
                <a16:creationId xmlns:a16="http://schemas.microsoft.com/office/drawing/2014/main" id="{92B14769-12B8-817D-C097-2DDE83C5D387}"/>
              </a:ext>
            </a:extLst>
          </p:cNvPr>
          <p:cNvSpPr>
            <a:spLocks noGrp="1"/>
          </p:cNvSpPr>
          <p:nvPr>
            <p:ph type="sldNum" sz="quarter" idx="12"/>
          </p:nvPr>
        </p:nvSpPr>
        <p:spPr/>
        <p:txBody>
          <a:bodyPr/>
          <a:lstStyle/>
          <a:p>
            <a:fld id="{4729F2B8-658C-489E-8519-99F5650CC642}" type="slidenum">
              <a:rPr lang="en-US" altLang="en-US" smtClean="0"/>
              <a:pPr/>
              <a:t>45</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295400" y="457200"/>
            <a:ext cx="6248400" cy="609600"/>
          </a:xfrm>
        </p:spPr>
        <p:txBody>
          <a:bodyPr/>
          <a:lstStyle/>
          <a:p>
            <a:pPr rtl="1"/>
            <a:r>
              <a:rPr lang="fa-IR" altLang="fa-IR" sz="2800">
                <a:solidFill>
                  <a:srgbClr val="FFFF00"/>
                </a:solidFill>
                <a:cs typeface="B Titr" pitchFamily="2" charset="-78"/>
              </a:rPr>
              <a:t>مقادیر نرمال پیک فلومتری در بزرگسالان</a:t>
            </a:r>
            <a:endParaRPr lang="en-US" altLang="fa-IR" sz="2800">
              <a:solidFill>
                <a:srgbClr val="FFFF00"/>
              </a:solidFill>
              <a:cs typeface="B Titr" pitchFamily="2" charset="-78"/>
            </a:endParaRPr>
          </a:p>
        </p:txBody>
      </p:sp>
      <p:pic>
        <p:nvPicPr>
          <p:cNvPr id="563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30438" y="1371600"/>
            <a:ext cx="4475162" cy="5105400"/>
          </a:xfrm>
        </p:spPr>
      </p:pic>
      <p:sp>
        <p:nvSpPr>
          <p:cNvPr id="2" name="Slide Number Placeholder 1">
            <a:extLst>
              <a:ext uri="{FF2B5EF4-FFF2-40B4-BE49-F238E27FC236}">
                <a16:creationId xmlns:a16="http://schemas.microsoft.com/office/drawing/2014/main" id="{DDB35247-AA07-D9FD-CADD-796AD03011DD}"/>
              </a:ext>
            </a:extLst>
          </p:cNvPr>
          <p:cNvSpPr>
            <a:spLocks noGrp="1"/>
          </p:cNvSpPr>
          <p:nvPr>
            <p:ph type="sldNum" sz="quarter" idx="12"/>
          </p:nvPr>
        </p:nvSpPr>
        <p:spPr/>
        <p:txBody>
          <a:bodyPr/>
          <a:lstStyle/>
          <a:p>
            <a:fld id="{4729F2B8-658C-489E-8519-99F5650CC642}"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0" y="76200"/>
            <a:ext cx="6248400" cy="304800"/>
          </a:xfrm>
        </p:spPr>
        <p:txBody>
          <a:bodyPr>
            <a:normAutofit fontScale="90000"/>
          </a:bodyPr>
          <a:lstStyle/>
          <a:p>
            <a:pPr algn="ctr" rtl="1"/>
            <a:r>
              <a:rPr lang="fa-IR" altLang="fa-IR" sz="1600" dirty="0">
                <a:solidFill>
                  <a:srgbClr val="FFFF00"/>
                </a:solidFill>
                <a:cs typeface="B Titr" pitchFamily="2" charset="-78"/>
              </a:rPr>
              <a:t>مقادیر نرمال پیک فلومتری در بزرگسالان</a:t>
            </a:r>
            <a:endParaRPr lang="en-US" altLang="fa-IR" sz="1600" dirty="0">
              <a:solidFill>
                <a:srgbClr val="FFFF00"/>
              </a:solidFill>
              <a:cs typeface="B Titr" pitchFamily="2" charset="-78"/>
            </a:endParaRPr>
          </a:p>
        </p:txBody>
      </p:sp>
      <p:sp>
        <p:nvSpPr>
          <p:cNvPr id="2" name="Slide Number Placeholder 1">
            <a:extLst>
              <a:ext uri="{FF2B5EF4-FFF2-40B4-BE49-F238E27FC236}">
                <a16:creationId xmlns:a16="http://schemas.microsoft.com/office/drawing/2014/main" id="{7D587520-3339-D162-52A7-1C93A89FE676}"/>
              </a:ext>
            </a:extLst>
          </p:cNvPr>
          <p:cNvSpPr>
            <a:spLocks noGrp="1"/>
          </p:cNvSpPr>
          <p:nvPr>
            <p:ph type="sldNum" sz="quarter" idx="12"/>
          </p:nvPr>
        </p:nvSpPr>
        <p:spPr/>
        <p:txBody>
          <a:bodyPr/>
          <a:lstStyle/>
          <a:p>
            <a:fld id="{4729F2B8-658C-489E-8519-99F5650CC642}" type="slidenum">
              <a:rPr lang="en-US" altLang="en-US" smtClean="0"/>
              <a:pPr/>
              <a:t>47</a:t>
            </a:fld>
            <a:endParaRPr lang="en-US" altLang="en-US"/>
          </a:p>
        </p:txBody>
      </p:sp>
      <p:graphicFrame>
        <p:nvGraphicFramePr>
          <p:cNvPr id="3" name="Table 2"/>
          <p:cNvGraphicFramePr>
            <a:graphicFrameLocks noGrp="1"/>
          </p:cNvGraphicFramePr>
          <p:nvPr/>
        </p:nvGraphicFramePr>
        <p:xfrm>
          <a:off x="685800" y="457200"/>
          <a:ext cx="7848602" cy="6235700"/>
        </p:xfrm>
        <a:graphic>
          <a:graphicData uri="http://schemas.openxmlformats.org/drawingml/2006/table">
            <a:tbl>
              <a:tblPr firstRow="1" firstCol="1" bandRow="1"/>
              <a:tblGrid>
                <a:gridCol w="368884">
                  <a:extLst>
                    <a:ext uri="{9D8B030D-6E8A-4147-A177-3AD203B41FA5}">
                      <a16:colId xmlns:a16="http://schemas.microsoft.com/office/drawing/2014/main" val="20000"/>
                    </a:ext>
                  </a:extLst>
                </a:gridCol>
                <a:gridCol w="287258">
                  <a:extLst>
                    <a:ext uri="{9D8B030D-6E8A-4147-A177-3AD203B41FA5}">
                      <a16:colId xmlns:a16="http://schemas.microsoft.com/office/drawing/2014/main" val="20001"/>
                    </a:ext>
                  </a:extLst>
                </a:gridCol>
                <a:gridCol w="359623">
                  <a:extLst>
                    <a:ext uri="{9D8B030D-6E8A-4147-A177-3AD203B41FA5}">
                      <a16:colId xmlns:a16="http://schemas.microsoft.com/office/drawing/2014/main" val="20002"/>
                    </a:ext>
                  </a:extLst>
                </a:gridCol>
                <a:gridCol w="359623">
                  <a:extLst>
                    <a:ext uri="{9D8B030D-6E8A-4147-A177-3AD203B41FA5}">
                      <a16:colId xmlns:a16="http://schemas.microsoft.com/office/drawing/2014/main" val="20003"/>
                    </a:ext>
                  </a:extLst>
                </a:gridCol>
                <a:gridCol w="359623">
                  <a:extLst>
                    <a:ext uri="{9D8B030D-6E8A-4147-A177-3AD203B41FA5}">
                      <a16:colId xmlns:a16="http://schemas.microsoft.com/office/drawing/2014/main" val="20004"/>
                    </a:ext>
                  </a:extLst>
                </a:gridCol>
                <a:gridCol w="359623">
                  <a:extLst>
                    <a:ext uri="{9D8B030D-6E8A-4147-A177-3AD203B41FA5}">
                      <a16:colId xmlns:a16="http://schemas.microsoft.com/office/drawing/2014/main" val="20005"/>
                    </a:ext>
                  </a:extLst>
                </a:gridCol>
                <a:gridCol w="359623">
                  <a:extLst>
                    <a:ext uri="{9D8B030D-6E8A-4147-A177-3AD203B41FA5}">
                      <a16:colId xmlns:a16="http://schemas.microsoft.com/office/drawing/2014/main" val="20006"/>
                    </a:ext>
                  </a:extLst>
                </a:gridCol>
                <a:gridCol w="359623">
                  <a:extLst>
                    <a:ext uri="{9D8B030D-6E8A-4147-A177-3AD203B41FA5}">
                      <a16:colId xmlns:a16="http://schemas.microsoft.com/office/drawing/2014/main" val="20007"/>
                    </a:ext>
                  </a:extLst>
                </a:gridCol>
                <a:gridCol w="359623">
                  <a:extLst>
                    <a:ext uri="{9D8B030D-6E8A-4147-A177-3AD203B41FA5}">
                      <a16:colId xmlns:a16="http://schemas.microsoft.com/office/drawing/2014/main" val="20008"/>
                    </a:ext>
                  </a:extLst>
                </a:gridCol>
                <a:gridCol w="359623">
                  <a:extLst>
                    <a:ext uri="{9D8B030D-6E8A-4147-A177-3AD203B41FA5}">
                      <a16:colId xmlns:a16="http://schemas.microsoft.com/office/drawing/2014/main" val="20009"/>
                    </a:ext>
                  </a:extLst>
                </a:gridCol>
                <a:gridCol w="359623">
                  <a:extLst>
                    <a:ext uri="{9D8B030D-6E8A-4147-A177-3AD203B41FA5}">
                      <a16:colId xmlns:a16="http://schemas.microsoft.com/office/drawing/2014/main" val="20010"/>
                    </a:ext>
                  </a:extLst>
                </a:gridCol>
                <a:gridCol w="359623">
                  <a:extLst>
                    <a:ext uri="{9D8B030D-6E8A-4147-A177-3AD203B41FA5}">
                      <a16:colId xmlns:a16="http://schemas.microsoft.com/office/drawing/2014/main" val="20011"/>
                    </a:ext>
                  </a:extLst>
                </a:gridCol>
                <a:gridCol w="359623">
                  <a:extLst>
                    <a:ext uri="{9D8B030D-6E8A-4147-A177-3AD203B41FA5}">
                      <a16:colId xmlns:a16="http://schemas.microsoft.com/office/drawing/2014/main" val="20012"/>
                    </a:ext>
                  </a:extLst>
                </a:gridCol>
                <a:gridCol w="359623">
                  <a:extLst>
                    <a:ext uri="{9D8B030D-6E8A-4147-A177-3AD203B41FA5}">
                      <a16:colId xmlns:a16="http://schemas.microsoft.com/office/drawing/2014/main" val="20013"/>
                    </a:ext>
                  </a:extLst>
                </a:gridCol>
                <a:gridCol w="359623">
                  <a:extLst>
                    <a:ext uri="{9D8B030D-6E8A-4147-A177-3AD203B41FA5}">
                      <a16:colId xmlns:a16="http://schemas.microsoft.com/office/drawing/2014/main" val="20014"/>
                    </a:ext>
                  </a:extLst>
                </a:gridCol>
                <a:gridCol w="359623">
                  <a:extLst>
                    <a:ext uri="{9D8B030D-6E8A-4147-A177-3AD203B41FA5}">
                      <a16:colId xmlns:a16="http://schemas.microsoft.com/office/drawing/2014/main" val="20015"/>
                    </a:ext>
                  </a:extLst>
                </a:gridCol>
                <a:gridCol w="359623">
                  <a:extLst>
                    <a:ext uri="{9D8B030D-6E8A-4147-A177-3AD203B41FA5}">
                      <a16:colId xmlns:a16="http://schemas.microsoft.com/office/drawing/2014/main" val="20016"/>
                    </a:ext>
                  </a:extLst>
                </a:gridCol>
                <a:gridCol w="359623">
                  <a:extLst>
                    <a:ext uri="{9D8B030D-6E8A-4147-A177-3AD203B41FA5}">
                      <a16:colId xmlns:a16="http://schemas.microsoft.com/office/drawing/2014/main" val="20017"/>
                    </a:ext>
                  </a:extLst>
                </a:gridCol>
                <a:gridCol w="359623">
                  <a:extLst>
                    <a:ext uri="{9D8B030D-6E8A-4147-A177-3AD203B41FA5}">
                      <a16:colId xmlns:a16="http://schemas.microsoft.com/office/drawing/2014/main" val="20018"/>
                    </a:ext>
                  </a:extLst>
                </a:gridCol>
                <a:gridCol w="359623">
                  <a:extLst>
                    <a:ext uri="{9D8B030D-6E8A-4147-A177-3AD203B41FA5}">
                      <a16:colId xmlns:a16="http://schemas.microsoft.com/office/drawing/2014/main" val="20019"/>
                    </a:ext>
                  </a:extLst>
                </a:gridCol>
                <a:gridCol w="359623">
                  <a:extLst>
                    <a:ext uri="{9D8B030D-6E8A-4147-A177-3AD203B41FA5}">
                      <a16:colId xmlns:a16="http://schemas.microsoft.com/office/drawing/2014/main" val="20020"/>
                    </a:ext>
                  </a:extLst>
                </a:gridCol>
                <a:gridCol w="359623">
                  <a:extLst>
                    <a:ext uri="{9D8B030D-6E8A-4147-A177-3AD203B41FA5}">
                      <a16:colId xmlns:a16="http://schemas.microsoft.com/office/drawing/2014/main" val="20021"/>
                    </a:ext>
                  </a:extLst>
                </a:gridCol>
              </a:tblGrid>
              <a:tr h="110638">
                <a:tc>
                  <a:txBody>
                    <a:bodyPr/>
                    <a:lstStyle/>
                    <a:p>
                      <a:pPr algn="ctr"/>
                      <a:endParaRPr lang="en-US" sz="800" dirty="0">
                        <a:effectLst/>
                        <a:latin typeface="Calibri" panose="020F0502020204030204" pitchFamily="34" charset="0"/>
                      </a:endParaRPr>
                    </a:p>
                  </a:txBody>
                  <a:tcPr marL="26268" marR="26268"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endParaRPr lang="en-US" sz="800">
                        <a:effectLst/>
                        <a:latin typeface="Calibri" panose="020F0502020204030204" pitchFamily="34" charset="0"/>
                      </a:endParaRPr>
                    </a:p>
                  </a:txBody>
                  <a:tcPr marL="26268" marR="26268"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gridSpan="20">
                  <a:txBody>
                    <a:bodyPr/>
                    <a:lstStyle/>
                    <a:p>
                      <a:pPr algn="ctr">
                        <a:lnSpc>
                          <a:spcPct val="107000"/>
                        </a:lnSpc>
                        <a:spcAft>
                          <a:spcPts val="0"/>
                        </a:spcAft>
                      </a:pPr>
                      <a:r>
                        <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Height (in cm)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5045">
                <a:tc rowSpan="49">
                  <a:txBody>
                    <a:bodyPr/>
                    <a:lstStyle/>
                    <a:p>
                      <a:pPr algn="ctr">
                        <a:lnSpc>
                          <a:spcPct val="107000"/>
                        </a:lnSpc>
                        <a:spcAft>
                          <a:spcPts val="0"/>
                        </a:spcAft>
                      </a:pPr>
                      <a:r>
                        <a:rPr lang="en-US" sz="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endParaRPr lang="en-US" sz="800">
                        <a:effectLst/>
                        <a:latin typeface="Calibri" panose="020F0502020204030204" pitchFamily="34"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6"/>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8"/>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9"/>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0"/>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1"/>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2"/>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3"/>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4"/>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5"/>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6"/>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7"/>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8"/>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9"/>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20"/>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21"/>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22"/>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23"/>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24"/>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25"/>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26"/>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27"/>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28"/>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29"/>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30"/>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31"/>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32"/>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33"/>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34"/>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35"/>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36"/>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37"/>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38"/>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39"/>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40"/>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41"/>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42"/>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43"/>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44"/>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45"/>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46"/>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47"/>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48"/>
                  </a:ext>
                </a:extLst>
              </a:tr>
              <a:tr h="105045">
                <a:tc vMerge="1">
                  <a:txBody>
                    <a:bodyPr/>
                    <a:lstStyle/>
                    <a:p>
                      <a:endParaRPr lang="en-US"/>
                    </a:p>
                  </a:txBody>
                  <a:tcPr/>
                </a:tc>
                <a:tc>
                  <a:txBody>
                    <a:bodyPr/>
                    <a:lstStyle/>
                    <a:p>
                      <a:pPr algn="ctr">
                        <a:lnSpc>
                          <a:spcPct val="107000"/>
                        </a:lnSpc>
                        <a:spcAft>
                          <a:spcPts val="0"/>
                        </a:spcAft>
                      </a:pPr>
                      <a:r>
                        <a:rPr lang="en-US" sz="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214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269</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306</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343</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380</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417</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435</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454</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472</a:t>
                      </a:r>
                    </a:p>
                  </a:txBody>
                  <a:tcPr marL="26268" marR="2626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4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b="1" dirty="0">
                <a:solidFill>
                  <a:srgbClr val="FFFF00"/>
                </a:solidFill>
                <a:latin typeface="Calibri" panose="020F0502020204030204" pitchFamily="34" charset="0"/>
                <a:ea typeface="Calibri" panose="020F0502020204030204" pitchFamily="34" charset="0"/>
                <a:cs typeface="B Titr" panose="00000700000000000000" pitchFamily="2" charset="-78"/>
              </a:rPr>
              <a:t>تفسیر </a:t>
            </a:r>
            <a:r>
              <a:rPr lang="en-US" sz="2800" b="1" dirty="0">
                <a:solidFill>
                  <a:srgbClr val="FFFF00"/>
                </a:solidFill>
                <a:latin typeface="+mn-lt"/>
                <a:ea typeface="Calibri" panose="020F0502020204030204" pitchFamily="34" charset="0"/>
                <a:cs typeface="+mn-cs"/>
              </a:rPr>
              <a:t>PEF</a:t>
            </a:r>
            <a:r>
              <a:rPr lang="fa-IR" sz="2800" b="1" dirty="0">
                <a:solidFill>
                  <a:srgbClr val="FFFF00"/>
                </a:solidFill>
                <a:latin typeface="Calibri" panose="020F0502020204030204" pitchFamily="34" charset="0"/>
                <a:ea typeface="Calibri" panose="020F0502020204030204" pitchFamily="34" charset="0"/>
                <a:cs typeface="B Titr" panose="00000700000000000000" pitchFamily="2" charset="-78"/>
              </a:rPr>
              <a:t> اندازه گیری شده</a:t>
            </a:r>
            <a:endParaRPr lang="en-US" sz="2800" dirty="0">
              <a:solidFill>
                <a:srgbClr val="FFFF00"/>
              </a:solidFill>
              <a:latin typeface="Tahoma" pitchFamily="34" charset="0"/>
              <a:ea typeface="+mj-ea"/>
              <a:cs typeface="B Titr" panose="00000700000000000000" pitchFamily="2" charset="-78"/>
            </a:endParaRPr>
          </a:p>
        </p:txBody>
      </p:sp>
      <p:sp>
        <p:nvSpPr>
          <p:cNvPr id="55299" name="Rectangle 3"/>
          <p:cNvSpPr>
            <a:spLocks noGrp="1" noChangeArrowheads="1"/>
          </p:cNvSpPr>
          <p:nvPr>
            <p:ph idx="1"/>
          </p:nvPr>
        </p:nvSpPr>
        <p:spPr>
          <a:xfrm>
            <a:off x="685800" y="1828800"/>
            <a:ext cx="7772400" cy="46482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 typeface="Wingdings" panose="05000000000000000000" pitchFamily="2" charset="2"/>
              <a:buChar char="§"/>
              <a:defRPr/>
            </a:pPr>
            <a:r>
              <a:rPr lang="en-US" altLang="fa-IR" b="1" dirty="0">
                <a:solidFill>
                  <a:schemeClr val="bg1"/>
                </a:solidFill>
                <a:ea typeface="Calibri" panose="020F0502020204030204" pitchFamily="34" charset="0"/>
                <a:cs typeface="B Zar" panose="00000400000000000000" pitchFamily="2" charset="-78"/>
              </a:rPr>
              <a:t>PEF</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بیمار بیش از 80%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موردانتظار</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 طبیعی </a:t>
            </a:r>
          </a:p>
          <a:p>
            <a:pPr algn="just" rtl="1" eaLnBrk="1" hangingPunct="1">
              <a:spcBef>
                <a:spcPct val="70000"/>
              </a:spcBef>
              <a:buClr>
                <a:srgbClr val="FFFF00"/>
              </a:buClr>
              <a:buFont typeface="Wingdings" panose="05000000000000000000" pitchFamily="2" charset="2"/>
              <a:buChar char="§"/>
              <a:defRPr/>
            </a:pPr>
            <a:r>
              <a:rPr lang="en-US" altLang="fa-IR" b="1" dirty="0">
                <a:solidFill>
                  <a:schemeClr val="bg1"/>
                </a:solidFill>
                <a:ea typeface="Calibri" panose="020F0502020204030204" pitchFamily="34" charset="0"/>
                <a:cs typeface="B Zar" panose="00000400000000000000" pitchFamily="2" charset="-78"/>
              </a:rPr>
              <a:t>PEF</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بیمار کمتر از 80%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موردانتظار</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 غیر طبیعی </a:t>
            </a:r>
          </a:p>
          <a:p>
            <a:pPr algn="just" rtl="1" eaLnBrk="1" hangingPunct="1">
              <a:spcBef>
                <a:spcPct val="70000"/>
              </a:spcBef>
              <a:buClr>
                <a:srgbClr val="FFFF00"/>
              </a:buClr>
              <a:buFont typeface="Wingdings" panose="05000000000000000000" pitchFamily="2" charset="2"/>
              <a:buChar char="§"/>
              <a:defRPr/>
            </a:pPr>
            <a:r>
              <a:rPr lang="en-US" altLang="fa-IR" b="1" dirty="0">
                <a:solidFill>
                  <a:schemeClr val="bg1"/>
                </a:solidFill>
                <a:ea typeface="Calibri" panose="020F0502020204030204" pitchFamily="34" charset="0"/>
                <a:cs typeface="B Zar" panose="00000400000000000000" pitchFamily="2" charset="-78"/>
              </a:rPr>
              <a:t>PEF</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بیمار کمتر از 60%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موردانتظار</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و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نيز</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نوسانات روزانه </a:t>
            </a:r>
            <a:r>
              <a:rPr lang="en-US" altLang="fa-IR" b="1" dirty="0">
                <a:solidFill>
                  <a:schemeClr val="bg1"/>
                </a:solidFill>
                <a:ea typeface="Calibri" panose="020F0502020204030204" pitchFamily="34" charset="0"/>
                <a:cs typeface="B Zar" panose="00000400000000000000" pitchFamily="2" charset="-78"/>
              </a:rPr>
              <a:t>PEF</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بيش</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از 20% : بیمار در معرض خطر حمله قریب </a:t>
            </a:r>
            <a:r>
              <a:rPr lang="fa-IR" altLang="fa-IR" sz="2800" b="1" dirty="0" err="1">
                <a:solidFill>
                  <a:schemeClr val="bg1"/>
                </a:solidFill>
                <a:latin typeface="Calibri" panose="020F0502020204030204" pitchFamily="34" charset="0"/>
                <a:ea typeface="Calibri" panose="020F0502020204030204" pitchFamily="34" charset="0"/>
                <a:cs typeface="B Zar" panose="00000400000000000000" pitchFamily="2" charset="-78"/>
              </a:rPr>
              <a:t>الوقوع</a:t>
            </a:r>
            <a:r>
              <a:rPr lang="fa-IR"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rPr>
              <a:t> آسم</a:t>
            </a:r>
            <a:endParaRPr lang="en-US" altLang="fa-IR" sz="2800" b="1" dirty="0">
              <a:solidFill>
                <a:schemeClr val="bg1"/>
              </a:solidFill>
              <a:latin typeface="Calibri" panose="020F0502020204030204" pitchFamily="34" charset="0"/>
              <a:ea typeface="Calibri" panose="020F0502020204030204" pitchFamily="34" charset="0"/>
              <a:cs typeface="B Zar" panose="00000400000000000000" pitchFamily="2" charset="-78"/>
            </a:endParaRPr>
          </a:p>
          <a:p>
            <a:pPr algn="just" rtl="1" eaLnBrk="1" hangingPunct="1">
              <a:spcBef>
                <a:spcPct val="70000"/>
              </a:spcBef>
              <a:buClr>
                <a:srgbClr val="FFFF00"/>
              </a:buClr>
              <a:buFont typeface="Wingdings" panose="05000000000000000000" pitchFamily="2" charset="2"/>
              <a:buChar char="§"/>
              <a:defRPr/>
            </a:pPr>
            <a:endParaRPr lang="fa-IR" altLang="fa-IR" sz="2800" dirty="0">
              <a:cs typeface="B Zar" panose="00000400000000000000" pitchFamily="2" charset="-78"/>
            </a:endParaRPr>
          </a:p>
        </p:txBody>
      </p:sp>
      <p:sp>
        <p:nvSpPr>
          <p:cNvPr id="2" name="Slide Number Placeholder 1">
            <a:extLst>
              <a:ext uri="{FF2B5EF4-FFF2-40B4-BE49-F238E27FC236}">
                <a16:creationId xmlns:a16="http://schemas.microsoft.com/office/drawing/2014/main" id="{65A05E0E-CBCC-5BB8-717E-BEABF224B503}"/>
              </a:ext>
            </a:extLst>
          </p:cNvPr>
          <p:cNvSpPr>
            <a:spLocks noGrp="1"/>
          </p:cNvSpPr>
          <p:nvPr>
            <p:ph type="sldNum" sz="quarter" idx="12"/>
          </p:nvPr>
        </p:nvSpPr>
        <p:spPr/>
        <p:txBody>
          <a:bodyPr/>
          <a:lstStyle/>
          <a:p>
            <a:fld id="{4729F2B8-658C-489E-8519-99F5650CC642}" type="slidenum">
              <a:rPr lang="en-US" altLang="en-US" smtClean="0"/>
              <a:pPr/>
              <a:t>48</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A3CF-A164-A328-D11F-16B8F68FD926}"/>
              </a:ext>
            </a:extLst>
          </p:cNvPr>
          <p:cNvSpPr>
            <a:spLocks noGrp="1"/>
          </p:cNvSpPr>
          <p:nvPr>
            <p:ph type="title"/>
          </p:nvPr>
        </p:nvSpPr>
        <p:spPr>
          <a:xfrm>
            <a:off x="762000" y="1389399"/>
            <a:ext cx="7429499" cy="1286482"/>
          </a:xfrm>
        </p:spPr>
        <p:txBody>
          <a:bodyPr/>
          <a:lstStyle/>
          <a:p>
            <a:pPr algn="r" rtl="1"/>
            <a:r>
              <a:rPr lang="fa-IR" sz="2400" b="1" kern="0" dirty="0">
                <a:solidFill>
                  <a:srgbClr val="FFFF00"/>
                </a:solidFill>
                <a:effectLst/>
                <a:latin typeface="Arial" panose="020B0604020202020204" pitchFamily="34" charset="0"/>
                <a:ea typeface="Times New Roman" panose="02020603050405020304" pitchFamily="18" charset="0"/>
                <a:cs typeface="B Titr" panose="00000700000000000000" pitchFamily="2" charset="-78"/>
              </a:rPr>
              <a:t>فرایند ارائه خدمت در برنامه</a:t>
            </a:r>
            <a:r>
              <a:rPr lang="en-US" sz="1800" b="1" kern="0" dirty="0">
                <a:solidFill>
                  <a:schemeClr val="accent4">
                    <a:lumMod val="75000"/>
                  </a:schemeClr>
                </a:solidFill>
                <a:effectLst/>
                <a:latin typeface="Arial" panose="020B0604020202020204" pitchFamily="34" charset="0"/>
                <a:ea typeface="Times New Roman" panose="02020603050405020304" pitchFamily="18" charset="0"/>
                <a:cs typeface="B Titr" panose="00000700000000000000" pitchFamily="2" charset="-78"/>
              </a:rPr>
              <a:t/>
            </a:r>
            <a:br>
              <a:rPr lang="en-US" sz="1800" b="1" kern="0" dirty="0">
                <a:solidFill>
                  <a:schemeClr val="accent4">
                    <a:lumMod val="75000"/>
                  </a:schemeClr>
                </a:solidFill>
                <a:effectLst/>
                <a:latin typeface="Arial" panose="020B0604020202020204" pitchFamily="34" charset="0"/>
                <a:ea typeface="Times New Roman" panose="02020603050405020304" pitchFamily="18" charset="0"/>
                <a:cs typeface="B Titr" panose="00000700000000000000" pitchFamily="2" charset="-78"/>
              </a:rPr>
            </a:b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2ADD6CE1-BB53-EF3F-0EDF-0CA6C8974BFA}"/>
              </a:ext>
            </a:extLst>
          </p:cNvPr>
          <p:cNvSpPr>
            <a:spLocks noGrp="1"/>
          </p:cNvSpPr>
          <p:nvPr>
            <p:ph idx="1"/>
          </p:nvPr>
        </p:nvSpPr>
        <p:spPr>
          <a:xfrm>
            <a:off x="856060" y="2438400"/>
            <a:ext cx="7429499" cy="3352801"/>
          </a:xfrm>
        </p:spPr>
        <p:txBody>
          <a:bodyPr>
            <a:normAutofit/>
          </a:bodyPr>
          <a:lstStyle/>
          <a:p>
            <a:pPr algn="justLow" rtl="1"/>
            <a:r>
              <a:rPr lang="fa-IR" sz="2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هدف از اجرای این برنامه شناسایی و تشخیص صحیح بیماران مبتلا به آسم، درمان مناسب، پیگیری و مراقبت بیماران، آموزش بیماران و خانواده های ایشان در زمینه خودمراقبتی و کنترل عوامل خطر بیماری، افزایش سطح کنترل بیماری و بهبود عملکرد بیماران، کاهش بروز حملات آسم و مراجعات به اورژانس و بستری در بیمارستان می باشد. شناسايي بيماران در این برنامه بر اساس ارزیابی فرصت طلبانه است. </a:t>
            </a:r>
            <a:endParaRPr lang="en-US" sz="2800" b="1" dirty="0">
              <a:solidFill>
                <a:schemeClr val="bg1"/>
              </a:solidFill>
              <a:cs typeface="B Titr" panose="00000700000000000000" pitchFamily="2" charset="-78"/>
            </a:endParaRPr>
          </a:p>
        </p:txBody>
      </p:sp>
      <p:sp>
        <p:nvSpPr>
          <p:cNvPr id="4" name="Slide Number Placeholder 3">
            <a:extLst>
              <a:ext uri="{FF2B5EF4-FFF2-40B4-BE49-F238E27FC236}">
                <a16:creationId xmlns:a16="http://schemas.microsoft.com/office/drawing/2014/main" id="{C62EF43F-613D-F940-C925-B4F877E04E71}"/>
              </a:ext>
            </a:extLst>
          </p:cNvPr>
          <p:cNvSpPr>
            <a:spLocks noGrp="1"/>
          </p:cNvSpPr>
          <p:nvPr>
            <p:ph type="sldNum" sz="quarter" idx="12"/>
          </p:nvPr>
        </p:nvSpPr>
        <p:spPr/>
        <p:txBody>
          <a:bodyPr/>
          <a:lstStyle/>
          <a:p>
            <a:fld id="{4729F2B8-658C-489E-8519-99F5650CC642}" type="slidenum">
              <a:rPr lang="en-US" altLang="en-US" smtClean="0"/>
              <a:pPr/>
              <a:t>49</a:t>
            </a:fld>
            <a:endParaRPr lang="en-US" altLang="en-US"/>
          </a:p>
        </p:txBody>
      </p:sp>
      <p:sp>
        <p:nvSpPr>
          <p:cNvPr id="5" name="TextBox 4">
            <a:extLst>
              <a:ext uri="{FF2B5EF4-FFF2-40B4-BE49-F238E27FC236}">
                <a16:creationId xmlns:a16="http://schemas.microsoft.com/office/drawing/2014/main" id="{670F251D-A778-C986-1ACC-4487F9A306BD}"/>
              </a:ext>
            </a:extLst>
          </p:cNvPr>
          <p:cNvSpPr txBox="1"/>
          <p:nvPr/>
        </p:nvSpPr>
        <p:spPr>
          <a:xfrm>
            <a:off x="723900" y="533400"/>
            <a:ext cx="7962900" cy="265457"/>
          </a:xfrm>
          <a:prstGeom prst="rect">
            <a:avLst/>
          </a:prstGeom>
          <a:noFill/>
        </p:spPr>
        <p:txBody>
          <a:bodyPr wrap="square">
            <a:spAutoFit/>
          </a:bodyPr>
          <a:lstStyle/>
          <a:p>
            <a:pPr marL="0" marR="0" algn="ctr" rtl="1">
              <a:lnSpc>
                <a:spcPts val="1000"/>
              </a:lnSpc>
              <a:spcBef>
                <a:spcPts val="0"/>
              </a:spcBef>
              <a:spcAft>
                <a:spcPts val="1000"/>
              </a:spcAft>
            </a:pPr>
            <a:r>
              <a:rPr lang="fa-IR" sz="2000" b="1" dirty="0">
                <a:solidFill>
                  <a:srgbClr val="C00000"/>
                </a:solidFill>
                <a:effectLst/>
                <a:latin typeface="Calibri" panose="020F0502020204030204" pitchFamily="34" charset="0"/>
                <a:ea typeface="Calibri" panose="020F0502020204030204" pitchFamily="34" charset="0"/>
                <a:cs typeface="B Titr" panose="00000700000000000000" pitchFamily="2" charset="-78"/>
              </a:rPr>
              <a:t>گزارش اولیه پایلوت </a:t>
            </a:r>
            <a:r>
              <a:rPr lang="ar-SA" sz="2000" b="1" dirty="0">
                <a:solidFill>
                  <a:srgbClr val="C00000"/>
                </a:solidFill>
                <a:effectLst/>
                <a:latin typeface="Calibri" panose="020F0502020204030204" pitchFamily="34" charset="0"/>
                <a:ea typeface="Calibri" panose="020F0502020204030204" pitchFamily="34" charset="0"/>
                <a:cs typeface="B Titr" panose="00000700000000000000" pitchFamily="2" charset="-78"/>
              </a:rPr>
              <a:t>برنامه كشوري تشخیص</a:t>
            </a:r>
            <a:r>
              <a:rPr lang="fa-IR" sz="2000" b="1" dirty="0">
                <a:solidFill>
                  <a:srgbClr val="C00000"/>
                </a:solidFill>
                <a:effectLst/>
                <a:latin typeface="Calibri" panose="020F0502020204030204" pitchFamily="34" charset="0"/>
                <a:ea typeface="Calibri" panose="020F0502020204030204" pitchFamily="34" charset="0"/>
                <a:cs typeface="B Titr" panose="00000700000000000000" pitchFamily="2" charset="-78"/>
              </a:rPr>
              <a:t>، </a:t>
            </a:r>
            <a:r>
              <a:rPr lang="ar-SA" sz="2000" b="1" dirty="0">
                <a:solidFill>
                  <a:srgbClr val="C00000"/>
                </a:solidFill>
                <a:effectLst/>
                <a:latin typeface="Calibri" panose="020F0502020204030204" pitchFamily="34" charset="0"/>
                <a:ea typeface="Calibri" panose="020F0502020204030204" pitchFamily="34" charset="0"/>
                <a:cs typeface="B Titr" panose="00000700000000000000" pitchFamily="2" charset="-78"/>
              </a:rPr>
              <a:t>درمان و مراقبت آسم در شبکه </a:t>
            </a:r>
            <a:endParaRPr lang="en-US" sz="1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1208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B553-3086-F818-CEAA-0A7049D13764}"/>
              </a:ext>
            </a:extLst>
          </p:cNvPr>
          <p:cNvSpPr>
            <a:spLocks noGrp="1"/>
          </p:cNvSpPr>
          <p:nvPr>
            <p:ph type="title"/>
          </p:nvPr>
        </p:nvSpPr>
        <p:spPr>
          <a:xfrm>
            <a:off x="846121" y="533400"/>
            <a:ext cx="6920310" cy="762000"/>
          </a:xfrm>
        </p:spPr>
        <p:txBody>
          <a:bodyPr/>
          <a:lstStyle/>
          <a:p>
            <a:pPr algn="r" rtl="1"/>
            <a:r>
              <a:rPr lang="fa-IR" b="1" dirty="0">
                <a:solidFill>
                  <a:srgbClr val="FF0000"/>
                </a:solidFill>
                <a:cs typeface="B Zar" panose="00000400000000000000" pitchFamily="2" charset="-78"/>
              </a:rPr>
              <a:t>علل آسم:</a:t>
            </a:r>
            <a:endParaRPr lang="en-US" b="1" dirty="0">
              <a:solidFill>
                <a:srgbClr val="FF0000"/>
              </a:solidFill>
              <a:cs typeface="B Zar" panose="00000400000000000000" pitchFamily="2" charset="-78"/>
            </a:endParaRPr>
          </a:p>
        </p:txBody>
      </p:sp>
      <p:sp>
        <p:nvSpPr>
          <p:cNvPr id="3" name="Content Placeholder 2">
            <a:extLst>
              <a:ext uri="{FF2B5EF4-FFF2-40B4-BE49-F238E27FC236}">
                <a16:creationId xmlns:a16="http://schemas.microsoft.com/office/drawing/2014/main" id="{B940E7DE-FB74-22EE-B845-DB2821837B1B}"/>
              </a:ext>
            </a:extLst>
          </p:cNvPr>
          <p:cNvSpPr>
            <a:spLocks noGrp="1"/>
          </p:cNvSpPr>
          <p:nvPr>
            <p:ph idx="1"/>
          </p:nvPr>
        </p:nvSpPr>
        <p:spPr>
          <a:xfrm>
            <a:off x="856060" y="1600200"/>
            <a:ext cx="7754539" cy="5257800"/>
          </a:xfrm>
        </p:spPr>
        <p:txBody>
          <a:bodyPr>
            <a:normAutofit/>
          </a:bodyPr>
          <a:lstStyle/>
          <a:p>
            <a:pPr algn="just" rtl="1"/>
            <a:r>
              <a:rPr lang="fa-IR" sz="2800" b="1" dirty="0" smtClean="0">
                <a:cs typeface="B Zar" panose="00000400000000000000" pitchFamily="2" charset="-78"/>
              </a:rPr>
              <a:t>علت دقیق و اصلی آسم مشخص نیست ولی آنچه که تاکنون روشن شده، نشان می دهد که اگر افراد خانوده سابقه انواع بیماری های آلرژیک (اگزما، آلرژی بینی،آلرژی غذایی و آسم) را داشته باشند احتمال بروز آسم در سایر افراد خانواده بیشتر است.</a:t>
            </a:r>
          </a:p>
        </p:txBody>
      </p:sp>
      <p:sp>
        <p:nvSpPr>
          <p:cNvPr id="4" name="Slide Number Placeholder 3">
            <a:extLst>
              <a:ext uri="{FF2B5EF4-FFF2-40B4-BE49-F238E27FC236}">
                <a16:creationId xmlns:a16="http://schemas.microsoft.com/office/drawing/2014/main" id="{AF2EE127-4D97-8EA2-2B86-D2D26DBBD8F7}"/>
              </a:ext>
            </a:extLst>
          </p:cNvPr>
          <p:cNvSpPr>
            <a:spLocks noGrp="1"/>
          </p:cNvSpPr>
          <p:nvPr>
            <p:ph type="sldNum" sz="quarter" idx="12"/>
          </p:nvPr>
        </p:nvSpPr>
        <p:spPr/>
        <p:txBody>
          <a:bodyPr/>
          <a:lstStyle/>
          <a:p>
            <a:fld id="{4729F2B8-658C-489E-8519-99F5650CC642}" type="slidenum">
              <a:rPr lang="en-US" altLang="en-US" smtClean="0"/>
              <a:pPr/>
              <a:t>5</a:t>
            </a:fld>
            <a:endParaRPr lang="en-US" altLang="en-US" dirty="0"/>
          </a:p>
        </p:txBody>
      </p:sp>
    </p:spTree>
    <p:extLst>
      <p:ext uri="{BB962C8B-B14F-4D97-AF65-F5344CB8AC3E}">
        <p14:creationId xmlns:p14="http://schemas.microsoft.com/office/powerpoint/2010/main" val="2243480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D9B1-D655-AA45-9B5B-306BD34D45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6BB7F3-7E91-B7BD-81FC-0B7371FDE12E}"/>
              </a:ext>
            </a:extLst>
          </p:cNvPr>
          <p:cNvSpPr>
            <a:spLocks noGrp="1"/>
          </p:cNvSpPr>
          <p:nvPr>
            <p:ph idx="1"/>
          </p:nvPr>
        </p:nvSpPr>
        <p:spPr>
          <a:xfrm>
            <a:off x="655439" y="766459"/>
            <a:ext cx="7830740" cy="5325082"/>
          </a:xfrm>
        </p:spPr>
        <p:txBody>
          <a:bodyPr>
            <a:normAutofit fontScale="92500"/>
          </a:bodyPr>
          <a:lstStyle/>
          <a:p>
            <a:pPr marL="0" marR="0" algn="justLow" rtl="1">
              <a:lnSpc>
                <a:spcPct val="150000"/>
              </a:lnSpc>
              <a:spcBef>
                <a:spcPts val="1200"/>
              </a:spcBef>
              <a:spcAft>
                <a:spcPts val="0"/>
              </a:spcAft>
            </a:pPr>
            <a:r>
              <a:rPr lang="fa-IR" sz="2200" b="1" kern="0" dirty="0">
                <a:solidFill>
                  <a:srgbClr val="FFFF00"/>
                </a:solidFill>
                <a:effectLst/>
                <a:latin typeface="Arial" panose="020B0604020202020204" pitchFamily="34" charset="0"/>
                <a:ea typeface="Times New Roman" panose="02020603050405020304" pitchFamily="18" charset="0"/>
                <a:cs typeface="B Titr" panose="00000700000000000000" pitchFamily="2" charset="-78"/>
              </a:rPr>
              <a:t>روند اجرای پایلوت </a:t>
            </a:r>
            <a:endParaRPr lang="en-US" sz="2200" b="1" kern="0" dirty="0">
              <a:solidFill>
                <a:srgbClr val="FFFF00"/>
              </a:solidFill>
              <a:effectLst/>
              <a:latin typeface="Arial" panose="020B0604020202020204" pitchFamily="34" charset="0"/>
              <a:ea typeface="Times New Roman" panose="02020603050405020304" pitchFamily="18" charset="0"/>
              <a:cs typeface="B Titr" panose="00000700000000000000" pitchFamily="2" charset="-78"/>
            </a:endParaRPr>
          </a:p>
          <a:p>
            <a:pPr marL="0" marR="0" algn="justLow" rtl="1">
              <a:lnSpc>
                <a:spcPct val="150000"/>
              </a:lnSpc>
              <a:spcBef>
                <a:spcPts val="0"/>
              </a:spcBef>
              <a:spcAft>
                <a:spcPts val="1000"/>
              </a:spcAft>
            </a:pPr>
            <a:r>
              <a:rPr lang="fa-IR" sz="22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پس از طراحی و تصویب برنامه در کمیته ملی بیماری های مزمن تنفسی، جلسات متعدد فنی و مشورتی با مرکز مدیریت شبکه و معاونت درمان برگزار شده و اجرای پایلوت برنامه تصویب گردید. همچنین دستورالعمل اجرایی و متون آموزشی سطوح مختلف اجرایی اعم از بهورز/مراقب سلامت و پزشک تهیه شده و طی جلسات هماهنگی با کارشناسان سامانه پرونده الکترونیک، نرم افزار اجرایی برنامه و مدیریت داده ها طراحی و در سامانه سیب بارگزاری گردید. متعاقبا کمیته های فنی و اجرایی متشکل از ذینفعان در دانشگاه های پایلوت تشکیل شده و پس از برگزاری کارگاه های آموزشی برای مجریان برنامه، با ابلاغ معاونین محترم بهداشت و درمان وزارت بهداشت از آبان ماه سال 1398 اجرای آزمایشی برنامه در هفت شهرستان مراغه، نقده (ارومیه)، شهرضا (اصفهان)، بافت(کرمان)، کاشان، تاکستان(قزوین) و کارون(اهواز) آغاز گردید</a:t>
            </a:r>
            <a:r>
              <a:rPr lang="fa-IR"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A353400-6BE3-11EE-3479-5935DE87E236}"/>
              </a:ext>
            </a:extLst>
          </p:cNvPr>
          <p:cNvSpPr>
            <a:spLocks noGrp="1"/>
          </p:cNvSpPr>
          <p:nvPr>
            <p:ph type="sldNum" sz="quarter" idx="12"/>
          </p:nvPr>
        </p:nvSpPr>
        <p:spPr/>
        <p:txBody>
          <a:bodyPr/>
          <a:lstStyle/>
          <a:p>
            <a:fld id="{4729F2B8-658C-489E-8519-99F5650CC642}" type="slidenum">
              <a:rPr lang="en-US" altLang="en-US" smtClean="0"/>
              <a:pPr/>
              <a:t>50</a:t>
            </a:fld>
            <a:endParaRPr lang="en-US" altLang="en-US"/>
          </a:p>
        </p:txBody>
      </p:sp>
    </p:spTree>
    <p:extLst>
      <p:ext uri="{BB962C8B-B14F-4D97-AF65-F5344CB8AC3E}">
        <p14:creationId xmlns:p14="http://schemas.microsoft.com/office/powerpoint/2010/main" val="33288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1E2B7-3B30-8C5C-B1EB-C5A3D291DD30}"/>
              </a:ext>
            </a:extLst>
          </p:cNvPr>
          <p:cNvSpPr>
            <a:spLocks noGrp="1"/>
          </p:cNvSpPr>
          <p:nvPr>
            <p:ph idx="1"/>
          </p:nvPr>
        </p:nvSpPr>
        <p:spPr>
          <a:xfrm>
            <a:off x="856060" y="1066800"/>
            <a:ext cx="7429499" cy="4724401"/>
          </a:xfrm>
        </p:spPr>
        <p:txBody>
          <a:bodyPr/>
          <a:lstStyle/>
          <a:p>
            <a:pPr algn="justLow" rtl="1"/>
            <a:r>
              <a:rPr lang="fa-IR" sz="2000" b="1" dirty="0">
                <a:solidFill>
                  <a:srgbClr val="000000"/>
                </a:solidFill>
                <a:effectLst/>
                <a:latin typeface="Calibri" panose="020F0502020204030204" pitchFamily="34" charset="0"/>
                <a:ea typeface="Calibri" panose="020F0502020204030204" pitchFamily="34" charset="0"/>
                <a:cs typeface="B Zar" panose="00000400000000000000" pitchFamily="2" charset="-78"/>
              </a:rPr>
              <a:t>بدين صورت كه در سنین قبل از مدرسه به هنگام مراجعه کودک به خانه بهداشت/ پایگاه سلامت جهت دریافت خدمات مراقبت دوران کودکی، در سنين مدرسه به هنگام تكميل شناسنامه سلامت دانش آموز و در سنین بالاتر در هنگام دریافت خدمات مراقبتی مرتبط با گروه سنی این ارزیابی توسط بهورز/ مراقب سلامت صورت می گیرد (یکبار در سنین 1 تا 2 سالگی، یکبار در سنین 3 تا 5 سالگی، یکبار در سنین 6 تا 8 سالگی، یکبار در سنین 9 تا 11 سالگی، یکبار در سنین 12 تا 14 سالگی، یکبار در سنین 15 تا 17 سالگی، یکبار در سنین 18 تا 29 سالگی و تنها یکبار در سنین 30 سال و بالاتر).</a:t>
            </a:r>
            <a:endParaRPr lang="en-US" sz="2000" b="1" dirty="0">
              <a:effectLst/>
              <a:latin typeface="Calibri" panose="020F0502020204030204" pitchFamily="34" charset="0"/>
              <a:ea typeface="Calibri" panose="020F0502020204030204" pitchFamily="34" charset="0"/>
              <a:cs typeface="B Zar" panose="00000400000000000000" pitchFamily="2" charset="-78"/>
            </a:endParaRPr>
          </a:p>
          <a:p>
            <a:endParaRPr lang="en-US" dirty="0"/>
          </a:p>
        </p:txBody>
      </p:sp>
      <p:sp>
        <p:nvSpPr>
          <p:cNvPr id="2" name="Slide Number Placeholder 1">
            <a:extLst>
              <a:ext uri="{FF2B5EF4-FFF2-40B4-BE49-F238E27FC236}">
                <a16:creationId xmlns:a16="http://schemas.microsoft.com/office/drawing/2014/main" id="{238C0547-B8F1-2F8A-9695-3A20E76E3DBE}"/>
              </a:ext>
            </a:extLst>
          </p:cNvPr>
          <p:cNvSpPr>
            <a:spLocks noGrp="1"/>
          </p:cNvSpPr>
          <p:nvPr>
            <p:ph type="sldNum" sz="quarter" idx="12"/>
          </p:nvPr>
        </p:nvSpPr>
        <p:spPr/>
        <p:txBody>
          <a:bodyPr/>
          <a:lstStyle/>
          <a:p>
            <a:fld id="{4729F2B8-658C-489E-8519-99F5650CC642}" type="slidenum">
              <a:rPr lang="en-US" altLang="en-US" smtClean="0"/>
              <a:pPr/>
              <a:t>51</a:t>
            </a:fld>
            <a:endParaRPr lang="en-US" altLang="en-US"/>
          </a:p>
        </p:txBody>
      </p:sp>
    </p:spTree>
    <p:extLst>
      <p:ext uri="{BB962C8B-B14F-4D97-AF65-F5344CB8AC3E}">
        <p14:creationId xmlns:p14="http://schemas.microsoft.com/office/powerpoint/2010/main" val="755588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DD649-E450-9532-1C89-5C2ADA7A4C45}"/>
              </a:ext>
            </a:extLst>
          </p:cNvPr>
          <p:cNvSpPr>
            <a:spLocks noGrp="1"/>
          </p:cNvSpPr>
          <p:nvPr>
            <p:ph idx="1"/>
          </p:nvPr>
        </p:nvSpPr>
        <p:spPr>
          <a:xfrm>
            <a:off x="856060" y="838200"/>
            <a:ext cx="7429499" cy="4953001"/>
          </a:xfrm>
        </p:spPr>
        <p:txBody>
          <a:bodyPr/>
          <a:lstStyle/>
          <a:p>
            <a:pPr algn="justLow" rtl="1"/>
            <a:r>
              <a:rPr lang="fa-IR" sz="2000" b="1" dirty="0">
                <a:solidFill>
                  <a:schemeClr val="bg1"/>
                </a:solidFill>
                <a:effectLst/>
                <a:latin typeface="Calibri" panose="020F0502020204030204" pitchFamily="34" charset="0"/>
                <a:ea typeface="Calibri" panose="020F0502020204030204" pitchFamily="34" charset="0"/>
                <a:cs typeface="B Zar" panose="00000400000000000000" pitchFamily="2" charset="-78"/>
              </a:rPr>
              <a:t>بهورز/ مراقب سلامت جهت ارزیابی از فرد (یا والدین کودک ) در خصوص بروز علائم آسم (سرفه بيش از 4 هفته، خس خس سينه مكرر، تنگي نفس) و یا سابقه مصرف اسپری استنشاقی طی یک سال گذشته و یا سابقه تشخیص بیماری آسم توسط پزشک، سوال می کند. در صورت پاسخ مثبت به هر یک از سوالات، فرد از نظر ابتلا به آسم مشكوك تلقي گرديده و به پزشك ارجاع می شود و در غير اين صورت فرد از نظر ابتلا به آسم سالم محسوب می گردد. لازم به ذکر است كه صرف نظر از ارزیابی دوره ای مذکور، بيماراني كه با علائم تنفسي مشكوك به آسم به بهورز/ مراقب سلامت مراجعه مي نمايند جهت تشخيص و يا رد بيماري آسم به پزشك ارجاع می شوند.</a:t>
            </a:r>
            <a:endParaRPr lang="en-US" sz="2000" b="1" dirty="0">
              <a:solidFill>
                <a:schemeClr val="bg1"/>
              </a:solidFill>
              <a:effectLst/>
              <a:latin typeface="Calibri" panose="020F0502020204030204" pitchFamily="34" charset="0"/>
              <a:ea typeface="Calibri" panose="020F0502020204030204" pitchFamily="34" charset="0"/>
              <a:cs typeface="B Zar" panose="00000400000000000000" pitchFamily="2" charset="-78"/>
            </a:endParaRPr>
          </a:p>
          <a:p>
            <a:endParaRPr lang="en-US" dirty="0"/>
          </a:p>
        </p:txBody>
      </p:sp>
      <p:sp>
        <p:nvSpPr>
          <p:cNvPr id="2" name="Slide Number Placeholder 1">
            <a:extLst>
              <a:ext uri="{FF2B5EF4-FFF2-40B4-BE49-F238E27FC236}">
                <a16:creationId xmlns:a16="http://schemas.microsoft.com/office/drawing/2014/main" id="{9C72AD7C-B1D2-5503-302E-CF5C6BC71BD9}"/>
              </a:ext>
            </a:extLst>
          </p:cNvPr>
          <p:cNvSpPr>
            <a:spLocks noGrp="1"/>
          </p:cNvSpPr>
          <p:nvPr>
            <p:ph type="sldNum" sz="quarter" idx="12"/>
          </p:nvPr>
        </p:nvSpPr>
        <p:spPr/>
        <p:txBody>
          <a:bodyPr/>
          <a:lstStyle/>
          <a:p>
            <a:fld id="{4729F2B8-658C-489E-8519-99F5650CC642}" type="slidenum">
              <a:rPr lang="en-US" altLang="en-US" smtClean="0"/>
              <a:pPr/>
              <a:t>52</a:t>
            </a:fld>
            <a:endParaRPr lang="en-US" altLang="en-US"/>
          </a:p>
        </p:txBody>
      </p:sp>
    </p:spTree>
    <p:extLst>
      <p:ext uri="{BB962C8B-B14F-4D97-AF65-F5344CB8AC3E}">
        <p14:creationId xmlns:p14="http://schemas.microsoft.com/office/powerpoint/2010/main" val="1673089023"/>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48CB3-DE22-A9F4-2335-2613993EC9F9}"/>
              </a:ext>
            </a:extLst>
          </p:cNvPr>
          <p:cNvSpPr>
            <a:spLocks noGrp="1"/>
          </p:cNvSpPr>
          <p:nvPr>
            <p:ph idx="1"/>
          </p:nvPr>
        </p:nvSpPr>
        <p:spPr>
          <a:xfrm>
            <a:off x="856060" y="762000"/>
            <a:ext cx="7602140" cy="5029201"/>
          </a:xfrm>
        </p:spPr>
        <p:txBody>
          <a:bodyPr>
            <a:normAutofit/>
          </a:bodyPr>
          <a:lstStyle/>
          <a:p>
            <a:pPr algn="justLow" rtl="1"/>
            <a:r>
              <a:rPr lang="fa-IR" sz="2000" b="1" dirty="0">
                <a:solidFill>
                  <a:schemeClr val="bg2">
                    <a:lumMod val="50000"/>
                  </a:schemeClr>
                </a:solidFill>
                <a:effectLst/>
                <a:latin typeface="Calibri" panose="020F0502020204030204" pitchFamily="34" charset="0"/>
                <a:ea typeface="Calibri" panose="020F0502020204030204" pitchFamily="34" charset="0"/>
                <a:cs typeface="B Zar" panose="00000400000000000000" pitchFamily="2" charset="-78"/>
              </a:rPr>
              <a:t>پزشک براساس شرح حال، معاينات باليني و ارزیابی عملکرد ریوی (در صورت نیاز) افراد ارجاع شده را ارزيابي می کند و چنانچه فرد از نظر پزشك مبتلا به بيماري آسم تشخيص داده شود براساس پروتكل هاي مربوطه تحت درمان قرار مي گيرد. در مواردي كه تشخيص بيماري قطعي نبوده و يا انديكاسيون ارجاع به سطح تخصصي وجود دارد (سنین کمتر از 5 و یا بالای 65 سال، بارداری، وجود بیماری های همراه، ....) بيمار توسط پزشك مرکز به پزشك متخصص همكار در برنامه ارجاع مي گردد و پزشک متخصص پس از انجام اقدامات تشخیصی درمانی مورد نیاز و رفع علت ارجاع، بیمار را همراه با پس خوراند به پزشک مرکز ارجاع می دهد.</a:t>
            </a:r>
            <a:endParaRPr lang="en-US" sz="2000" b="1" dirty="0">
              <a:solidFill>
                <a:schemeClr val="bg2">
                  <a:lumMod val="50000"/>
                </a:schemeClr>
              </a:solidFill>
              <a:effectLst/>
              <a:latin typeface="Calibri" panose="020F0502020204030204" pitchFamily="34" charset="0"/>
              <a:ea typeface="Calibri" panose="020F0502020204030204" pitchFamily="34" charset="0"/>
              <a:cs typeface="B Zar" panose="00000400000000000000" pitchFamily="2" charset="-78"/>
            </a:endParaRPr>
          </a:p>
          <a:p>
            <a:endParaRPr lang="en-US" sz="2800" b="1" dirty="0">
              <a:cs typeface="B Zar" panose="00000400000000000000" pitchFamily="2" charset="-78"/>
            </a:endParaRPr>
          </a:p>
        </p:txBody>
      </p:sp>
      <p:sp>
        <p:nvSpPr>
          <p:cNvPr id="2" name="Slide Number Placeholder 1">
            <a:extLst>
              <a:ext uri="{FF2B5EF4-FFF2-40B4-BE49-F238E27FC236}">
                <a16:creationId xmlns:a16="http://schemas.microsoft.com/office/drawing/2014/main" id="{048C39E2-9457-BB74-81B3-7FC6B54D728A}"/>
              </a:ext>
            </a:extLst>
          </p:cNvPr>
          <p:cNvSpPr>
            <a:spLocks noGrp="1"/>
          </p:cNvSpPr>
          <p:nvPr>
            <p:ph type="sldNum" sz="quarter" idx="12"/>
          </p:nvPr>
        </p:nvSpPr>
        <p:spPr/>
        <p:txBody>
          <a:bodyPr/>
          <a:lstStyle/>
          <a:p>
            <a:fld id="{4729F2B8-658C-489E-8519-99F5650CC642}" type="slidenum">
              <a:rPr lang="en-US" altLang="en-US" smtClean="0"/>
              <a:pPr/>
              <a:t>53</a:t>
            </a:fld>
            <a:endParaRPr lang="en-US" altLang="en-US"/>
          </a:p>
        </p:txBody>
      </p:sp>
    </p:spTree>
    <p:extLst>
      <p:ext uri="{BB962C8B-B14F-4D97-AF65-F5344CB8AC3E}">
        <p14:creationId xmlns:p14="http://schemas.microsoft.com/office/powerpoint/2010/main" val="3738501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0C81-6BFB-CB55-6ABE-CC23DDFEBE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F943FE-D332-948B-ED3D-A5DB54C24A6A}"/>
              </a:ext>
            </a:extLst>
          </p:cNvPr>
          <p:cNvSpPr>
            <a:spLocks noGrp="1"/>
          </p:cNvSpPr>
          <p:nvPr>
            <p:ph idx="1"/>
          </p:nvPr>
        </p:nvSpPr>
        <p:spPr>
          <a:xfrm>
            <a:off x="856060" y="762000"/>
            <a:ext cx="7754540" cy="5257800"/>
          </a:xfrm>
        </p:spPr>
        <p:txBody>
          <a:bodyPr>
            <a:normAutofit/>
          </a:bodyPr>
          <a:lstStyle/>
          <a:p>
            <a:pPr algn="justLow" rtl="1"/>
            <a:r>
              <a:rPr lang="fa-IR" b="1" dirty="0">
                <a:solidFill>
                  <a:srgbClr val="000066"/>
                </a:solidFill>
                <a:effectLst/>
                <a:latin typeface="Calibri" panose="020F0502020204030204" pitchFamily="34" charset="0"/>
                <a:ea typeface="Calibri" panose="020F0502020204030204" pitchFamily="34" charset="0"/>
                <a:cs typeface="B Nazanin" panose="00000400000000000000" pitchFamily="2" charset="-78"/>
              </a:rPr>
              <a:t>یک ماه پس از ویزیت اولیه و شروع درمان، بیمار مجددا توسط پزشک ارزیابی شده و سطح کنترل بیماری تعیین می گردد و پس از آن بیمار با تواتر معین و بر اساس سطح کنترل بیماری توسط بهورز/مراقب سلامت و پزشک پیگیری و مراقبت می شود. در هر نوبت پیگیری و مراقبت، علاوه بر تعيين سطح كنترل بيماري و بررسی علل عدم کنترل (در موارد كنترل نسبي یا كنترل نشده)، به بيمار و خانواده وي در خصوص پيشگيري و كنترل آسم، پرهیز از عوامل محرک، نحوه مصرف صحيح داروها، استفاده از وسايل كمك درماني و خود مراقبتي (نظير محفظه مخصوص و پيك فلومتر) آموزش داده می شود.</a:t>
            </a:r>
            <a:endParaRPr lang="en-US" b="1" dirty="0">
              <a:solidFill>
                <a:srgbClr val="000066"/>
              </a:solidFill>
              <a:effectLst/>
              <a:latin typeface="Calibri" panose="020F0502020204030204" pitchFamily="34" charset="0"/>
              <a:ea typeface="Calibri" panose="020F0502020204030204" pitchFamily="34" charset="0"/>
              <a:cs typeface="Arial" panose="020B0604020202020204" pitchFamily="34" charset="0"/>
            </a:endParaRPr>
          </a:p>
          <a:p>
            <a:endParaRPr lang="en-US" sz="3200" b="1" dirty="0"/>
          </a:p>
        </p:txBody>
      </p:sp>
      <p:sp>
        <p:nvSpPr>
          <p:cNvPr id="4" name="Slide Number Placeholder 3">
            <a:extLst>
              <a:ext uri="{FF2B5EF4-FFF2-40B4-BE49-F238E27FC236}">
                <a16:creationId xmlns:a16="http://schemas.microsoft.com/office/drawing/2014/main" id="{CE35B4D6-D106-FC05-CBC2-FF19F681DD92}"/>
              </a:ext>
            </a:extLst>
          </p:cNvPr>
          <p:cNvSpPr>
            <a:spLocks noGrp="1"/>
          </p:cNvSpPr>
          <p:nvPr>
            <p:ph type="sldNum" sz="quarter" idx="12"/>
          </p:nvPr>
        </p:nvSpPr>
        <p:spPr/>
        <p:txBody>
          <a:bodyPr/>
          <a:lstStyle/>
          <a:p>
            <a:fld id="{4729F2B8-658C-489E-8519-99F5650CC642}" type="slidenum">
              <a:rPr lang="en-US" altLang="en-US" smtClean="0"/>
              <a:pPr/>
              <a:t>54</a:t>
            </a:fld>
            <a:endParaRPr lang="en-US" altLang="en-US"/>
          </a:p>
        </p:txBody>
      </p:sp>
    </p:spTree>
    <p:extLst>
      <p:ext uri="{BB962C8B-B14F-4D97-AF65-F5344CB8AC3E}">
        <p14:creationId xmlns:p14="http://schemas.microsoft.com/office/powerpoint/2010/main" val="222901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7BFB-A5C3-8888-8228-1ADB6EA5B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4DF066-9611-4E0E-8E50-6EEB727A7BB4}"/>
              </a:ext>
            </a:extLst>
          </p:cNvPr>
          <p:cNvSpPr>
            <a:spLocks noGrp="1"/>
          </p:cNvSpPr>
          <p:nvPr>
            <p:ph idx="1"/>
          </p:nvPr>
        </p:nvSpPr>
        <p:spPr>
          <a:xfrm>
            <a:off x="856060" y="618518"/>
            <a:ext cx="7429499" cy="4486882"/>
          </a:xfrm>
        </p:spPr>
        <p:txBody>
          <a:bodyPr>
            <a:normAutofit/>
          </a:bodyPr>
          <a:lstStyle/>
          <a:p>
            <a:pPr marL="0" marR="0" algn="justLow" rtl="1">
              <a:lnSpc>
                <a:spcPct val="150000"/>
              </a:lnSpc>
              <a:spcBef>
                <a:spcPts val="0"/>
              </a:spcBef>
              <a:spcAft>
                <a:spcPts val="0"/>
              </a:spcAft>
            </a:pPr>
            <a:r>
              <a:rPr lang="fa-IR" sz="2000" b="1" dirty="0">
                <a:solidFill>
                  <a:srgbClr val="000066"/>
                </a:solidFill>
                <a:effectLst/>
                <a:latin typeface="Arial" panose="020B0604020202020204" pitchFamily="34" charset="0"/>
                <a:ea typeface="Times New Roman" panose="02020603050405020304" pitchFamily="18" charset="0"/>
                <a:cs typeface="B Zar" panose="00000400000000000000" pitchFamily="2" charset="-78"/>
              </a:rPr>
              <a:t>گزارشات و شاخص ها</a:t>
            </a:r>
          </a:p>
          <a:p>
            <a:pPr marL="0" marR="0" indent="0" algn="justLow" rtl="1">
              <a:lnSpc>
                <a:spcPct val="150000"/>
              </a:lnSpc>
              <a:spcBef>
                <a:spcPts val="0"/>
              </a:spcBef>
              <a:spcAft>
                <a:spcPts val="0"/>
              </a:spcAft>
              <a:buNone/>
            </a:pPr>
            <a:endParaRPr lang="en-US" sz="2000" b="1" dirty="0">
              <a:solidFill>
                <a:srgbClr val="000066"/>
              </a:solidFill>
              <a:effectLst/>
              <a:latin typeface="Calibri" panose="020F0502020204030204" pitchFamily="34" charset="0"/>
              <a:ea typeface="Calibri" panose="020F0502020204030204" pitchFamily="34" charset="0"/>
              <a:cs typeface="B Zar" panose="00000400000000000000" pitchFamily="2" charset="-78"/>
            </a:endParaRPr>
          </a:p>
          <a:p>
            <a:pPr marL="0" marR="0" algn="justLow" rtl="1">
              <a:lnSpc>
                <a:spcPct val="150000"/>
              </a:lnSpc>
              <a:spcBef>
                <a:spcPts val="0"/>
              </a:spcBef>
              <a:spcAft>
                <a:spcPts val="0"/>
              </a:spcAft>
            </a:pPr>
            <a:r>
              <a:rPr lang="fa-IR" sz="2000"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جمعیت کلی تحت پوشش در شهرستان های پایلوت 1039553 نفر می باشد و تا پایان سال 1399 از این جمعیت 350893 نفر (حدود 34 درصد) توسط بهورز/مراقب سلامت از نظر ابتلا به آسم مورد ارزیابی قرار گرفتند. لازم به ذکر است که بخش اعظم این افراد در 4 ماه نخست پایلوت (آبان تا اسفند) مورد ارزیابی قرار گرفته اند و با بروز اپیدمی کووید19 میزان مراجعات به مراکز کاهش یافته است. </a:t>
            </a:r>
            <a:endParaRPr lang="en-US" sz="2000" b="1" dirty="0">
              <a:solidFill>
                <a:srgbClr val="FFFF00"/>
              </a:solidFill>
              <a:effectLst/>
              <a:latin typeface="Calibri" panose="020F0502020204030204" pitchFamily="34" charset="0"/>
              <a:ea typeface="Calibri" panose="020F0502020204030204" pitchFamily="34" charset="0"/>
              <a:cs typeface="B Zar" panose="00000400000000000000" pitchFamily="2" charset="-78"/>
            </a:endParaRPr>
          </a:p>
          <a:p>
            <a:endParaRPr lang="en-US" dirty="0"/>
          </a:p>
        </p:txBody>
      </p:sp>
      <p:sp>
        <p:nvSpPr>
          <p:cNvPr id="4" name="Slide Number Placeholder 3">
            <a:extLst>
              <a:ext uri="{FF2B5EF4-FFF2-40B4-BE49-F238E27FC236}">
                <a16:creationId xmlns:a16="http://schemas.microsoft.com/office/drawing/2014/main" id="{1CB50B7F-71BA-63FA-B406-E82778776687}"/>
              </a:ext>
            </a:extLst>
          </p:cNvPr>
          <p:cNvSpPr>
            <a:spLocks noGrp="1"/>
          </p:cNvSpPr>
          <p:nvPr>
            <p:ph type="sldNum" sz="quarter" idx="12"/>
          </p:nvPr>
        </p:nvSpPr>
        <p:spPr/>
        <p:txBody>
          <a:bodyPr/>
          <a:lstStyle/>
          <a:p>
            <a:fld id="{4729F2B8-658C-489E-8519-99F5650CC642}" type="slidenum">
              <a:rPr lang="en-US" altLang="en-US" smtClean="0"/>
              <a:pPr/>
              <a:t>55</a:t>
            </a:fld>
            <a:endParaRPr lang="en-US" altLang="en-US"/>
          </a:p>
        </p:txBody>
      </p:sp>
    </p:spTree>
    <p:extLst>
      <p:ext uri="{BB962C8B-B14F-4D97-AF65-F5344CB8AC3E}">
        <p14:creationId xmlns:p14="http://schemas.microsoft.com/office/powerpoint/2010/main" val="3864568259"/>
      </p:ext>
    </p:extLst>
  </p:cSld>
  <p:clrMapOvr>
    <a:masterClrMapping/>
  </p:clrMapOvr>
  <p:transition spd="slow">
    <p:comb/>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F3BA2-C187-1426-4406-248C02D17E56}"/>
              </a:ext>
            </a:extLst>
          </p:cNvPr>
          <p:cNvSpPr>
            <a:spLocks noGrp="1"/>
          </p:cNvSpPr>
          <p:nvPr>
            <p:ph idx="1"/>
          </p:nvPr>
        </p:nvSpPr>
        <p:spPr>
          <a:xfrm>
            <a:off x="856060" y="914400"/>
            <a:ext cx="7429499" cy="4876801"/>
          </a:xfrm>
        </p:spPr>
        <p:txBody>
          <a:bodyPr>
            <a:normAutofit/>
          </a:bodyPr>
          <a:lstStyle/>
          <a:p>
            <a:pPr marL="0" marR="0" algn="justLow" rtl="1">
              <a:lnSpc>
                <a:spcPct val="150000"/>
              </a:lnSpc>
              <a:spcBef>
                <a:spcPts val="0"/>
              </a:spcBef>
              <a:spcAft>
                <a:spcPts val="0"/>
              </a:spcAft>
            </a:pPr>
            <a:r>
              <a:rPr lang="fa-IR"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بر اساس ارزیابی صورت گرفته، 8944 نفر حدودا معادل 2.5 درصد جمعیت مورد ارزیابی به عنوان فرد مشکوک به آسم شناسایی شده و به پزشک مرکز ارجاع شدند. از طرفی با توجه به پیمایش سراسری آسم در سال 1394، شیوع علائم آسم در کل جمعیت حدود 10 درصد می باشد. بنابراین می توان گفت حساسیت ارزیابی اولیه در برنامه نسبتا پایین بوده است. </a:t>
            </a:r>
            <a:endParaRPr lang="en-US"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150000"/>
              </a:lnSpc>
              <a:spcBef>
                <a:spcPts val="0"/>
              </a:spcBef>
              <a:spcAft>
                <a:spcPts val="0"/>
              </a:spcAft>
            </a:pPr>
            <a:r>
              <a:rPr lang="fa-IR" sz="22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از 8944 فرد مشکوک به آسم شناسایی و ارجاع شده، 7417 نفر به پزشک مراجعه کرده و ویزیت شده اند (حدود83 درصد). 17 درصد باقیمانده احتمالا به مطب های خصوصی مراجعه کرده و یا به دلیل نداشتن علائم در زمان ارزیابی اولیه، به پزشک مراجعه نکرده اند.</a:t>
            </a:r>
            <a:endParaRPr lang="en-US" sz="22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endParaRPr lang="en-US" b="1" dirty="0">
              <a:solidFill>
                <a:srgbClr val="FFFF00"/>
              </a:solidFill>
            </a:endParaRPr>
          </a:p>
        </p:txBody>
      </p:sp>
      <p:sp>
        <p:nvSpPr>
          <p:cNvPr id="2" name="Slide Number Placeholder 1">
            <a:extLst>
              <a:ext uri="{FF2B5EF4-FFF2-40B4-BE49-F238E27FC236}">
                <a16:creationId xmlns:a16="http://schemas.microsoft.com/office/drawing/2014/main" id="{C404B2B6-F785-4DD0-864A-BE932E50319A}"/>
              </a:ext>
            </a:extLst>
          </p:cNvPr>
          <p:cNvSpPr>
            <a:spLocks noGrp="1"/>
          </p:cNvSpPr>
          <p:nvPr>
            <p:ph type="sldNum" sz="quarter" idx="12"/>
          </p:nvPr>
        </p:nvSpPr>
        <p:spPr/>
        <p:txBody>
          <a:bodyPr/>
          <a:lstStyle/>
          <a:p>
            <a:fld id="{4729F2B8-658C-489E-8519-99F5650CC642}" type="slidenum">
              <a:rPr lang="en-US" altLang="en-US" smtClean="0"/>
              <a:pPr/>
              <a:t>56</a:t>
            </a:fld>
            <a:endParaRPr lang="en-US" altLang="en-US"/>
          </a:p>
        </p:txBody>
      </p:sp>
    </p:spTree>
    <p:extLst>
      <p:ext uri="{BB962C8B-B14F-4D97-AF65-F5344CB8AC3E}">
        <p14:creationId xmlns:p14="http://schemas.microsoft.com/office/powerpoint/2010/main" val="3868380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1F3F-55A2-7EF6-C224-F7149056B6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F148C-65D3-84AA-004C-973C22CE3AF0}"/>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CD3B964A-CE0B-1BAA-F5BE-E073BF345C93}"/>
              </a:ext>
            </a:extLst>
          </p:cNvPr>
          <p:cNvSpPr>
            <a:spLocks noGrp="1"/>
          </p:cNvSpPr>
          <p:nvPr>
            <p:ph type="sldNum" sz="quarter" idx="12"/>
          </p:nvPr>
        </p:nvSpPr>
        <p:spPr/>
        <p:txBody>
          <a:bodyPr/>
          <a:lstStyle/>
          <a:p>
            <a:fld id="{4729F2B8-658C-489E-8519-99F5650CC642}" type="slidenum">
              <a:rPr lang="en-US" altLang="en-US" smtClean="0"/>
              <a:pPr/>
              <a:t>57</a:t>
            </a:fld>
            <a:endParaRPr lang="en-US" altLang="en-US"/>
          </a:p>
        </p:txBody>
      </p:sp>
      <p:graphicFrame>
        <p:nvGraphicFramePr>
          <p:cNvPr id="4" name="Chart 3">
            <a:extLst>
              <a:ext uri="{FF2B5EF4-FFF2-40B4-BE49-F238E27FC236}">
                <a16:creationId xmlns:a16="http://schemas.microsoft.com/office/drawing/2014/main" id="{DB2897B3-C319-371A-F30C-49680C2EADEF}"/>
              </a:ext>
            </a:extLst>
          </p:cNvPr>
          <p:cNvGraphicFramePr/>
          <p:nvPr>
            <p:extLst>
              <p:ext uri="{D42A27DB-BD31-4B8C-83A1-F6EECF244321}">
                <p14:modId xmlns:p14="http://schemas.microsoft.com/office/powerpoint/2010/main" val="1856914363"/>
              </p:ext>
            </p:extLst>
          </p:nvPr>
        </p:nvGraphicFramePr>
        <p:xfrm>
          <a:off x="228600" y="304800"/>
          <a:ext cx="8458199"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3204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ABB89-9F52-0EFD-F149-2A244FA3199C}"/>
              </a:ext>
            </a:extLst>
          </p:cNvPr>
          <p:cNvSpPr>
            <a:spLocks noGrp="1"/>
          </p:cNvSpPr>
          <p:nvPr>
            <p:ph idx="1"/>
          </p:nvPr>
        </p:nvSpPr>
        <p:spPr>
          <a:xfrm>
            <a:off x="846121" y="1229138"/>
            <a:ext cx="7429499" cy="3541714"/>
          </a:xfrm>
        </p:spPr>
        <p:txBody>
          <a:bodyPr/>
          <a:lstStyle/>
          <a:p>
            <a:pPr algn="justLow" rtl="1"/>
            <a:r>
              <a:rPr lang="fa-IR" b="1" dirty="0">
                <a:solidFill>
                  <a:schemeClr val="bg1"/>
                </a:solidFill>
                <a:effectLst/>
                <a:latin typeface="Calibri" panose="020F0502020204030204" pitchFamily="34" charset="0"/>
                <a:ea typeface="Calibri" panose="020F0502020204030204" pitchFamily="34" charset="0"/>
                <a:cs typeface="B Zar" panose="00000400000000000000" pitchFamily="2" charset="-78"/>
              </a:rPr>
              <a:t>از 7417 فرد مشکوک به آسم ارزیابی شده توسط پزشک مرکز، 5761 نفر (77 درصد) مبتلا به آسم تشخیص داده شده و بر اساس پروتکل تحت درمان قرار گرفتند، برای 989 نفر (14 درصد) تشخیص آسم رد شد و 667 نفر (9 درصد) به سطح تخصصی ارجاع داده شدند. از افراد ارجاع شده به سطح تخصصی نیز حدود 75 درصد مبتلا به آسم تشخیص داده شده و پس از شروع درمان به پزشک مرکز ارجاع داده شدند. </a:t>
            </a:r>
            <a:endParaRPr lang="en-US" b="1" dirty="0">
              <a:solidFill>
                <a:schemeClr val="bg1"/>
              </a:solidFill>
              <a:effectLst/>
              <a:latin typeface="Calibri" panose="020F0502020204030204" pitchFamily="34" charset="0"/>
              <a:ea typeface="Calibri" panose="020F0502020204030204" pitchFamily="34" charset="0"/>
              <a:cs typeface="B Zar" panose="00000400000000000000" pitchFamily="2" charset="-78"/>
            </a:endParaRPr>
          </a:p>
          <a:p>
            <a:endParaRPr lang="en-US" dirty="0"/>
          </a:p>
        </p:txBody>
      </p:sp>
      <p:sp>
        <p:nvSpPr>
          <p:cNvPr id="2" name="Slide Number Placeholder 1">
            <a:extLst>
              <a:ext uri="{FF2B5EF4-FFF2-40B4-BE49-F238E27FC236}">
                <a16:creationId xmlns:a16="http://schemas.microsoft.com/office/drawing/2014/main" id="{214E1ABB-4F3A-5BAE-C352-8A47FA25A290}"/>
              </a:ext>
            </a:extLst>
          </p:cNvPr>
          <p:cNvSpPr>
            <a:spLocks noGrp="1"/>
          </p:cNvSpPr>
          <p:nvPr>
            <p:ph type="sldNum" sz="quarter" idx="12"/>
          </p:nvPr>
        </p:nvSpPr>
        <p:spPr/>
        <p:txBody>
          <a:bodyPr/>
          <a:lstStyle/>
          <a:p>
            <a:fld id="{4729F2B8-658C-489E-8519-99F5650CC642}" type="slidenum">
              <a:rPr lang="en-US" altLang="en-US" smtClean="0"/>
              <a:pPr/>
              <a:t>58</a:t>
            </a:fld>
            <a:endParaRPr lang="en-US" altLang="en-US"/>
          </a:p>
        </p:txBody>
      </p:sp>
    </p:spTree>
    <p:extLst>
      <p:ext uri="{BB962C8B-B14F-4D97-AF65-F5344CB8AC3E}">
        <p14:creationId xmlns:p14="http://schemas.microsoft.com/office/powerpoint/2010/main" val="2710463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36831D-1B6B-612F-9A8A-4F204CC7C446}"/>
              </a:ext>
            </a:extLst>
          </p:cNvPr>
          <p:cNvGraphicFramePr/>
          <p:nvPr/>
        </p:nvGraphicFramePr>
        <p:xfrm>
          <a:off x="533400" y="533400"/>
          <a:ext cx="7620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0932BC5C-9FBE-85DF-8A3B-91081C3DBA30}"/>
              </a:ext>
            </a:extLst>
          </p:cNvPr>
          <p:cNvSpPr>
            <a:spLocks noGrp="1"/>
          </p:cNvSpPr>
          <p:nvPr>
            <p:ph type="sldNum" sz="quarter" idx="12"/>
          </p:nvPr>
        </p:nvSpPr>
        <p:spPr/>
        <p:txBody>
          <a:bodyPr/>
          <a:lstStyle/>
          <a:p>
            <a:fld id="{4729F2B8-658C-489E-8519-99F5650CC642}" type="slidenum">
              <a:rPr lang="en-US" altLang="en-US" smtClean="0"/>
              <a:pPr/>
              <a:t>59</a:t>
            </a:fld>
            <a:endParaRPr lang="en-US" altLang="en-US"/>
          </a:p>
        </p:txBody>
      </p:sp>
    </p:spTree>
    <p:extLst>
      <p:ext uri="{BB962C8B-B14F-4D97-AF65-F5344CB8AC3E}">
        <p14:creationId xmlns:p14="http://schemas.microsoft.com/office/powerpoint/2010/main" val="254827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rPr>
              <a:t>عوامل محرک تشدید آسم:</a:t>
            </a:r>
            <a:endParaRPr lang="fa-IR" b="1" dirty="0">
              <a:solidFill>
                <a:schemeClr val="tx1"/>
              </a:solidFill>
            </a:endParaRPr>
          </a:p>
        </p:txBody>
      </p:sp>
      <p:sp>
        <p:nvSpPr>
          <p:cNvPr id="3" name="Content Placeholder 2"/>
          <p:cNvSpPr>
            <a:spLocks noGrp="1"/>
          </p:cNvSpPr>
          <p:nvPr>
            <p:ph idx="1"/>
          </p:nvPr>
        </p:nvSpPr>
        <p:spPr>
          <a:xfrm>
            <a:off x="827700" y="1447801"/>
            <a:ext cx="6711654" cy="4800606"/>
          </a:xfrm>
        </p:spPr>
        <p:txBody>
          <a:bodyPr>
            <a:normAutofit fontScale="85000" lnSpcReduction="20000"/>
          </a:bodyPr>
          <a:lstStyle/>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تماس با عواملی چون دود سیگار، عوامل ویروسی و بعضی مواد حساسیت زا ممکن است سبب افزایش احتمال آسم شود.</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تماس های شغلی (کارگران نانوایی، چوب بری، رنگ سازی و ...)</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عوامل حساسیت زای حیوانات ( پر، مو یا پوست)</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گرده ها و قارچ ها</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هیره (مایت) موجود در گرد و خاک خانه ها</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آلودگی هوا</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بوهای تند (نظیر بوی ادکلن ها)</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تغییرات هیجانی شدید (استرس و خنده های شدید)</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عفونتهای ویروسی (سرماخوردگی و آنفلوانزا و ...)</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بعضی از داروها مانند آسپرین و برخی مسکن ها</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مواد افزودنی در غذا ها و آلرژی های غذایی</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چاقی </a:t>
            </a:r>
          </a:p>
          <a:p>
            <a:pPr algn="r" rtl="1">
              <a:buFont typeface="Wingdings" panose="05000000000000000000" pitchFamily="2" charset="2"/>
              <a:buChar char="q"/>
            </a:pPr>
            <a:r>
              <a:rPr lang="fa-IR" b="1" dirty="0">
                <a:solidFill>
                  <a:schemeClr val="accent4">
                    <a:lumMod val="20000"/>
                    <a:lumOff val="80000"/>
                  </a:schemeClr>
                </a:solidFill>
                <a:cs typeface="B Zar" panose="00000400000000000000" pitchFamily="2" charset="-78"/>
              </a:rPr>
              <a:t>و ......</a:t>
            </a:r>
            <a:endParaRPr lang="en-US" sz="1800" b="1" dirty="0">
              <a:solidFill>
                <a:schemeClr val="accent4">
                  <a:lumMod val="20000"/>
                  <a:lumOff val="80000"/>
                </a:schemeClr>
              </a:solidFill>
              <a:cs typeface="B Zar" panose="00000400000000000000" pitchFamily="2" charset="-78"/>
            </a:endParaRPr>
          </a:p>
          <a:p>
            <a:endParaRPr lang="fa-IR" dirty="0"/>
          </a:p>
        </p:txBody>
      </p:sp>
      <p:sp>
        <p:nvSpPr>
          <p:cNvPr id="4" name="Slide Number Placeholder 3"/>
          <p:cNvSpPr>
            <a:spLocks noGrp="1"/>
          </p:cNvSpPr>
          <p:nvPr>
            <p:ph type="sldNum" sz="quarter" idx="12"/>
          </p:nvPr>
        </p:nvSpPr>
        <p:spPr/>
        <p:txBody>
          <a:bodyPr/>
          <a:lstStyle/>
          <a:p>
            <a:fld id="{4729F2B8-658C-489E-8519-99F5650CC642}" type="slidenum">
              <a:rPr lang="en-US" altLang="en-US" smtClean="0"/>
              <a:pPr/>
              <a:t>6</a:t>
            </a:fld>
            <a:endParaRPr lang="en-US" altLang="en-US"/>
          </a:p>
        </p:txBody>
      </p:sp>
    </p:spTree>
    <p:extLst>
      <p:ext uri="{BB962C8B-B14F-4D97-AF65-F5344CB8AC3E}">
        <p14:creationId xmlns:p14="http://schemas.microsoft.com/office/powerpoint/2010/main" val="3385616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1CEA-EA2A-A636-0FD6-ECAF0A284ACC}"/>
              </a:ext>
            </a:extLst>
          </p:cNvPr>
          <p:cNvSpPr>
            <a:spLocks noGrp="1"/>
          </p:cNvSpPr>
          <p:nvPr>
            <p:ph idx="1"/>
          </p:nvPr>
        </p:nvSpPr>
        <p:spPr>
          <a:xfrm>
            <a:off x="856060" y="1066800"/>
            <a:ext cx="7429499" cy="4724401"/>
          </a:xfrm>
        </p:spPr>
        <p:txBody>
          <a:bodyPr>
            <a:normAutofit/>
          </a:bodyPr>
          <a:lstStyle/>
          <a:p>
            <a:pPr marL="0" marR="0" algn="justLow" rtl="1">
              <a:lnSpc>
                <a:spcPct val="150000"/>
              </a:lnSpc>
              <a:spcBef>
                <a:spcPts val="0"/>
              </a:spcBef>
              <a:spcAft>
                <a:spcPts val="0"/>
              </a:spcAft>
            </a:pPr>
            <a:r>
              <a:rPr lang="fa-IR"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از بیمارانی که با تشخیص آسم تحت درمان قرار گرفتند حدود 49 درصد خدمات پیگیری و مراقبت را دریافت کردند و 51 درصد بیماران به دلایل مختلف جهت پیگیری و مراقبت بیماری مراجعه نکردند.</a:t>
            </a:r>
            <a:endParaRPr lang="en-US" b="1" dirty="0">
              <a:solidFill>
                <a:srgbClr val="FFFF00"/>
              </a:solidFill>
              <a:effectLst/>
              <a:latin typeface="Calibri" panose="020F0502020204030204" pitchFamily="34" charset="0"/>
              <a:ea typeface="Calibri" panose="020F0502020204030204" pitchFamily="34" charset="0"/>
              <a:cs typeface="B Zar" panose="00000400000000000000" pitchFamily="2" charset="-78"/>
            </a:endParaRPr>
          </a:p>
          <a:p>
            <a:pPr marL="0" marR="0" algn="justLow" rtl="1">
              <a:lnSpc>
                <a:spcPct val="150000"/>
              </a:lnSpc>
              <a:spcBef>
                <a:spcPts val="0"/>
              </a:spcBef>
              <a:spcAft>
                <a:spcPts val="1000"/>
              </a:spcAft>
            </a:pPr>
            <a:r>
              <a:rPr lang="fa-IR"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در پیگیری و مراقبت بیماران مشاهده گردید که حدود ۴۷ درصد بیماران در وضعیت کنترل کامل،۴۱ درصد در وضعیت کنترل نسبی و 12 درصد کنترل نشده بودند.</a:t>
            </a:r>
            <a:endParaRPr lang="en-US" b="1" dirty="0">
              <a:solidFill>
                <a:srgbClr val="FFFF00"/>
              </a:solidFill>
              <a:effectLst/>
              <a:latin typeface="Calibri" panose="020F0502020204030204" pitchFamily="34" charset="0"/>
              <a:ea typeface="Calibri" panose="020F0502020204030204" pitchFamily="34" charset="0"/>
              <a:cs typeface="B Zar" panose="00000400000000000000" pitchFamily="2" charset="-78"/>
            </a:endParaRPr>
          </a:p>
          <a:p>
            <a:endParaRPr lang="en-US" dirty="0"/>
          </a:p>
        </p:txBody>
      </p:sp>
      <p:sp>
        <p:nvSpPr>
          <p:cNvPr id="2" name="Slide Number Placeholder 1">
            <a:extLst>
              <a:ext uri="{FF2B5EF4-FFF2-40B4-BE49-F238E27FC236}">
                <a16:creationId xmlns:a16="http://schemas.microsoft.com/office/drawing/2014/main" id="{78B963CC-CCF5-5F3B-2BBA-239FA45237C7}"/>
              </a:ext>
            </a:extLst>
          </p:cNvPr>
          <p:cNvSpPr>
            <a:spLocks noGrp="1"/>
          </p:cNvSpPr>
          <p:nvPr>
            <p:ph type="sldNum" sz="quarter" idx="12"/>
          </p:nvPr>
        </p:nvSpPr>
        <p:spPr/>
        <p:txBody>
          <a:bodyPr/>
          <a:lstStyle/>
          <a:p>
            <a:fld id="{4729F2B8-658C-489E-8519-99F5650CC642}" type="slidenum">
              <a:rPr lang="en-US" altLang="en-US" smtClean="0"/>
              <a:pPr/>
              <a:t>60</a:t>
            </a:fld>
            <a:endParaRPr lang="en-US" altLang="en-US"/>
          </a:p>
        </p:txBody>
      </p:sp>
    </p:spTree>
    <p:extLst>
      <p:ext uri="{BB962C8B-B14F-4D97-AF65-F5344CB8AC3E}">
        <p14:creationId xmlns:p14="http://schemas.microsoft.com/office/powerpoint/2010/main" val="3061011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5ACE-4459-6C08-8856-3326884385C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46CD32F-F34C-6022-CA92-5E324C06C352}"/>
              </a:ext>
            </a:extLst>
          </p:cNvPr>
          <p:cNvGraphicFramePr>
            <a:graphicFrameLocks noGrp="1"/>
          </p:cNvGraphicFramePr>
          <p:nvPr>
            <p:ph idx="1"/>
          </p:nvPr>
        </p:nvGraphicFramePr>
        <p:xfrm>
          <a:off x="855663" y="381000"/>
          <a:ext cx="74295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BD0B51DE-4C47-496D-7316-D3A0EB204B89}"/>
              </a:ext>
            </a:extLst>
          </p:cNvPr>
          <p:cNvSpPr>
            <a:spLocks noGrp="1"/>
          </p:cNvSpPr>
          <p:nvPr>
            <p:ph type="sldNum" sz="quarter" idx="12"/>
          </p:nvPr>
        </p:nvSpPr>
        <p:spPr/>
        <p:txBody>
          <a:bodyPr/>
          <a:lstStyle/>
          <a:p>
            <a:fld id="{4729F2B8-658C-489E-8519-99F5650CC642}" type="slidenum">
              <a:rPr lang="en-US" altLang="en-US" smtClean="0"/>
              <a:pPr/>
              <a:t>61</a:t>
            </a:fld>
            <a:endParaRPr lang="en-US" altLang="en-US"/>
          </a:p>
        </p:txBody>
      </p:sp>
    </p:spTree>
    <p:extLst>
      <p:ext uri="{BB962C8B-B14F-4D97-AF65-F5344CB8AC3E}">
        <p14:creationId xmlns:p14="http://schemas.microsoft.com/office/powerpoint/2010/main" val="937847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F5CCA-F7B7-E516-6D3C-64B2F78468B1}"/>
              </a:ext>
            </a:extLst>
          </p:cNvPr>
          <p:cNvSpPr>
            <a:spLocks noGrp="1"/>
          </p:cNvSpPr>
          <p:nvPr>
            <p:ph idx="1"/>
          </p:nvPr>
        </p:nvSpPr>
        <p:spPr>
          <a:xfrm>
            <a:off x="856060" y="838200"/>
            <a:ext cx="7429499" cy="4953001"/>
          </a:xfrm>
        </p:spPr>
        <p:txBody>
          <a:bodyPr>
            <a:normAutofit/>
          </a:bodyPr>
          <a:lstStyle/>
          <a:p>
            <a:pPr marL="0" marR="0" algn="justLow" rtl="1">
              <a:lnSpc>
                <a:spcPct val="150000"/>
              </a:lnSpc>
              <a:spcBef>
                <a:spcPts val="0"/>
              </a:spcBef>
              <a:spcAft>
                <a:spcPts val="0"/>
              </a:spcAft>
            </a:pPr>
            <a:r>
              <a:rPr lang="fa-IR" sz="2600" b="1" dirty="0">
                <a:solidFill>
                  <a:srgbClr val="000066"/>
                </a:solidFill>
                <a:effectLst/>
                <a:latin typeface="Arial" panose="020B0604020202020204" pitchFamily="34" charset="0"/>
                <a:ea typeface="Times New Roman" panose="02020603050405020304" pitchFamily="18" charset="0"/>
                <a:cs typeface="B Titr" panose="00000700000000000000" pitchFamily="2" charset="-78"/>
              </a:rPr>
              <a:t>بحث و نتیجه گیری </a:t>
            </a:r>
            <a:endParaRPr lang="en-US" sz="2600" dirty="0">
              <a:solidFill>
                <a:srgbClr val="000066"/>
              </a:solidFill>
              <a:effectLst/>
              <a:latin typeface="Calibri" panose="020F0502020204030204" pitchFamily="34" charset="0"/>
              <a:ea typeface="Calibri" panose="020F0502020204030204" pitchFamily="34" charset="0"/>
              <a:cs typeface="B Titr" panose="00000700000000000000" pitchFamily="2" charset="-78"/>
            </a:endParaRPr>
          </a:p>
          <a:p>
            <a:pPr algn="justLow" rtl="1"/>
            <a:r>
              <a:rPr lang="fa-IR" b="1" dirty="0">
                <a:solidFill>
                  <a:schemeClr val="bg1"/>
                </a:solidFill>
                <a:effectLst/>
                <a:latin typeface="Calibri" panose="020F0502020204030204" pitchFamily="34" charset="0"/>
                <a:ea typeface="Calibri" panose="020F0502020204030204" pitchFamily="34" charset="0"/>
                <a:cs typeface="B Jadid" panose="00000700000000000000" pitchFamily="2" charset="-78"/>
              </a:rPr>
              <a:t>در این پایلوت حدود 34 درصد از جمعیت هدف در طول دوره 17 ماهه پایلوت توسط بهورز/مراقب سلامت مورد ارزیابی اولیه قرار گرفتند که عمده ارزیابی صورت گرفته در 4 ماه اول پایلوت و قبل از شیوع بیماری کووید19 بوده است. بنابراین می توان انتظار داشت که با انجام واکسیناسیون عمومی و بهبود کنترل بیماری کووید19 در سطح جامعه، میزان مراجعات به مراکز افزایش یافته و درصد جمعیت ارزیابی شده از نظر ابتلا به آسم افزایش یابد. البته باید در نظر داشت که ارزیابی انجام شده در این برنامه فرصت طلبانه بوده و بر اساس مراجعه افراد به مراکز برای دریافت سایر خدمات می باشد و هیچ گونه فراخوانی داده نمی شود و طبعا این مساله بر میزان پوشش برنامه اثرگذار است.</a:t>
            </a:r>
            <a:endParaRPr lang="en-US" sz="3200" b="1" dirty="0">
              <a:solidFill>
                <a:schemeClr val="bg1"/>
              </a:solidFill>
              <a:cs typeface="B Jadid" panose="00000700000000000000" pitchFamily="2" charset="-78"/>
            </a:endParaRPr>
          </a:p>
        </p:txBody>
      </p:sp>
      <p:sp>
        <p:nvSpPr>
          <p:cNvPr id="2" name="Slide Number Placeholder 1">
            <a:extLst>
              <a:ext uri="{FF2B5EF4-FFF2-40B4-BE49-F238E27FC236}">
                <a16:creationId xmlns:a16="http://schemas.microsoft.com/office/drawing/2014/main" id="{68102BFF-56AC-03D3-6FDE-AF53659C2216}"/>
              </a:ext>
            </a:extLst>
          </p:cNvPr>
          <p:cNvSpPr>
            <a:spLocks noGrp="1"/>
          </p:cNvSpPr>
          <p:nvPr>
            <p:ph type="sldNum" sz="quarter" idx="12"/>
          </p:nvPr>
        </p:nvSpPr>
        <p:spPr/>
        <p:txBody>
          <a:bodyPr/>
          <a:lstStyle/>
          <a:p>
            <a:fld id="{4729F2B8-658C-489E-8519-99F5650CC642}" type="slidenum">
              <a:rPr lang="en-US" altLang="en-US" smtClean="0"/>
              <a:pPr/>
              <a:t>62</a:t>
            </a:fld>
            <a:endParaRPr lang="en-US" altLang="en-US"/>
          </a:p>
        </p:txBody>
      </p:sp>
    </p:spTree>
    <p:extLst>
      <p:ext uri="{BB962C8B-B14F-4D97-AF65-F5344CB8AC3E}">
        <p14:creationId xmlns:p14="http://schemas.microsoft.com/office/powerpoint/2010/main" val="142958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CB5D-74BD-C4B3-90EC-1A81543F5A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195971-080B-CDDD-FF65-186310B190BA}"/>
              </a:ext>
            </a:extLst>
          </p:cNvPr>
          <p:cNvSpPr>
            <a:spLocks noGrp="1"/>
          </p:cNvSpPr>
          <p:nvPr>
            <p:ph idx="1"/>
          </p:nvPr>
        </p:nvSpPr>
        <p:spPr>
          <a:xfrm>
            <a:off x="856060" y="1219200"/>
            <a:ext cx="7429499" cy="4572001"/>
          </a:xfrm>
        </p:spPr>
        <p:txBody>
          <a:bodyPr>
            <a:normAutofit/>
          </a:bodyPr>
          <a:lstStyle/>
          <a:p>
            <a:pPr algn="justLow" rtl="1"/>
            <a:r>
              <a:rPr lang="fa-IR"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بدیهی است که با افزایش اطلاع رسانی و آگاهی جامعه در خصوص اجرای این برنامه در نظام شبکه، میزان مراجعات افراد مشکوک و بیماران مبتلا به آسم به مراکز افزایش می یابد. ضمن آن که باید در نظر داشت که حتی در موفق ترین برنامه ها نیز همواره بخش قابل توجهی از جمعیت، به مراکز ما مراجعه نکرده و خدمات مورد نظر خود را از بخش خصوصی دریافت می کنند. </a:t>
            </a:r>
            <a:endParaRPr lang="en-US" sz="3200" b="1" dirty="0">
              <a:solidFill>
                <a:srgbClr val="FFFF00"/>
              </a:solidFill>
              <a:cs typeface="B Zar" panose="00000400000000000000" pitchFamily="2" charset="-78"/>
            </a:endParaRPr>
          </a:p>
        </p:txBody>
      </p:sp>
      <p:sp>
        <p:nvSpPr>
          <p:cNvPr id="4" name="Slide Number Placeholder 3">
            <a:extLst>
              <a:ext uri="{FF2B5EF4-FFF2-40B4-BE49-F238E27FC236}">
                <a16:creationId xmlns:a16="http://schemas.microsoft.com/office/drawing/2014/main" id="{F844F072-645C-82C6-2BCD-1C0EFBFC637B}"/>
              </a:ext>
            </a:extLst>
          </p:cNvPr>
          <p:cNvSpPr>
            <a:spLocks noGrp="1"/>
          </p:cNvSpPr>
          <p:nvPr>
            <p:ph type="sldNum" sz="quarter" idx="12"/>
          </p:nvPr>
        </p:nvSpPr>
        <p:spPr/>
        <p:txBody>
          <a:bodyPr/>
          <a:lstStyle/>
          <a:p>
            <a:fld id="{4729F2B8-658C-489E-8519-99F5650CC642}" type="slidenum">
              <a:rPr lang="en-US" altLang="en-US" smtClean="0"/>
              <a:pPr/>
              <a:t>63</a:t>
            </a:fld>
            <a:endParaRPr lang="en-US" altLang="en-US"/>
          </a:p>
        </p:txBody>
      </p:sp>
    </p:spTree>
    <p:extLst>
      <p:ext uri="{BB962C8B-B14F-4D97-AF65-F5344CB8AC3E}">
        <p14:creationId xmlns:p14="http://schemas.microsoft.com/office/powerpoint/2010/main" val="38497232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3D854-BC24-986F-3AA4-1D90ECECD684}"/>
              </a:ext>
            </a:extLst>
          </p:cNvPr>
          <p:cNvSpPr>
            <a:spLocks noGrp="1"/>
          </p:cNvSpPr>
          <p:nvPr>
            <p:ph idx="1"/>
          </p:nvPr>
        </p:nvSpPr>
        <p:spPr>
          <a:xfrm>
            <a:off x="856060" y="1295400"/>
            <a:ext cx="7429499" cy="4495801"/>
          </a:xfrm>
        </p:spPr>
        <p:txBody>
          <a:bodyPr>
            <a:normAutofit/>
          </a:bodyPr>
          <a:lstStyle/>
          <a:p>
            <a:pPr algn="justLow" rtl="1"/>
            <a:r>
              <a:rPr lang="fa-IR"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با توجه به تعداد افراد مشکوک شناسایی شده در برنامه (2.5 درصد جمعیت مورد ارزیابی) و میزان قابل انتظار بر اساس پیمایش ملی آسم (۱۰ درصد جمعیت)، به نظر می رسد در این برنامه حدود 2.5 درصد از افراد مشکوک به آسم شده اند</a:t>
            </a:r>
            <a:r>
              <a:rPr lang="en-US"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a:t>
            </a:r>
            <a:r>
              <a:rPr lang="fa-IR" b="1" dirty="0">
                <a:solidFill>
                  <a:srgbClr val="FFFF00"/>
                </a:solidFill>
                <a:effectLst/>
                <a:latin typeface="Calibri" panose="020F0502020204030204" pitchFamily="34" charset="0"/>
                <a:ea typeface="Calibri" panose="020F0502020204030204" pitchFamily="34" charset="0"/>
                <a:cs typeface="B Zar" panose="00000400000000000000" pitchFamily="2" charset="-78"/>
              </a:rPr>
              <a:t> این تفاوت می تواند ناشی از دقت پایین تر ارزیابی در مراکز بهداشتی در مقایسه با رویکرد پژوهشی در پیمایش ملی آسم و یا تمایل کمتر افراد برای اعلام علائم بیماری در مراکز بهداشتی باشد.</a:t>
            </a:r>
            <a:endParaRPr lang="en-US" b="1" dirty="0">
              <a:solidFill>
                <a:srgbClr val="FFFF00"/>
              </a:solidFill>
              <a:cs typeface="B Zar" panose="00000400000000000000" pitchFamily="2" charset="-78"/>
            </a:endParaRPr>
          </a:p>
        </p:txBody>
      </p:sp>
      <p:sp>
        <p:nvSpPr>
          <p:cNvPr id="2" name="Slide Number Placeholder 1">
            <a:extLst>
              <a:ext uri="{FF2B5EF4-FFF2-40B4-BE49-F238E27FC236}">
                <a16:creationId xmlns:a16="http://schemas.microsoft.com/office/drawing/2014/main" id="{E511C4BE-2000-3106-FFC7-5F75C5F87E71}"/>
              </a:ext>
            </a:extLst>
          </p:cNvPr>
          <p:cNvSpPr>
            <a:spLocks noGrp="1"/>
          </p:cNvSpPr>
          <p:nvPr>
            <p:ph type="sldNum" sz="quarter" idx="12"/>
          </p:nvPr>
        </p:nvSpPr>
        <p:spPr/>
        <p:txBody>
          <a:bodyPr/>
          <a:lstStyle/>
          <a:p>
            <a:fld id="{4729F2B8-658C-489E-8519-99F5650CC642}" type="slidenum">
              <a:rPr lang="en-US" altLang="en-US" smtClean="0"/>
              <a:pPr/>
              <a:t>64</a:t>
            </a:fld>
            <a:endParaRPr lang="en-US" altLang="en-US"/>
          </a:p>
        </p:txBody>
      </p:sp>
    </p:spTree>
    <p:extLst>
      <p:ext uri="{BB962C8B-B14F-4D97-AF65-F5344CB8AC3E}">
        <p14:creationId xmlns:p14="http://schemas.microsoft.com/office/powerpoint/2010/main" val="3756349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7BA5-AE6D-E38F-4313-88D49901E5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86DC1A-355B-BA3D-8B34-AEA8EB318EA0}"/>
              </a:ext>
            </a:extLst>
          </p:cNvPr>
          <p:cNvSpPr>
            <a:spLocks noGrp="1"/>
          </p:cNvSpPr>
          <p:nvPr>
            <p:ph idx="1"/>
          </p:nvPr>
        </p:nvSpPr>
        <p:spPr>
          <a:xfrm>
            <a:off x="856060" y="838200"/>
            <a:ext cx="7602140" cy="5401282"/>
          </a:xfrm>
        </p:spPr>
        <p:txBody>
          <a:bodyPr>
            <a:normAutofit/>
          </a:bodyPr>
          <a:lstStyle/>
          <a:p>
            <a:pPr algn="justLow" rtl="1"/>
            <a:r>
              <a:rPr lang="fa-IR" sz="2000" b="1" dirty="0">
                <a:solidFill>
                  <a:srgbClr val="0000FF"/>
                </a:solidFill>
                <a:effectLst/>
                <a:latin typeface="Calibri" panose="020F0502020204030204" pitchFamily="34" charset="0"/>
                <a:ea typeface="Calibri" panose="020F0502020204030204" pitchFamily="34" charset="0"/>
                <a:cs typeface="B Titr" panose="00000700000000000000" pitchFamily="2" charset="-78"/>
              </a:rPr>
              <a:t>بر اساس مطالعات مختلف کشوری حدود 25 تا 33 درصد بیماران مبتلا به آسم دارای آسم کنترل نشده هستند (میزان آسم کنترل نشده در جمعیت کودکان و نوجوانان نسبت به بالغین کمتر است) که این مساله به دلایل مختلفی نظیر قطع خودسرانه، مصرف نامنظم و یا تکنیک نادرست مصرف دارو، مواجهه با عوامل خطر آسم (دود سیگار، آلودگی هوا، حیوانات خانگی، .....) و یا ابتلا به آسم شدید و مقاوم به درمان است. طبق مطالعات بین المللی نیز این آمار متفاوت بوده و در برخی مطالعات تا 45 درصد بیماران، دارای آسم کنترل نشده و یا کنترل ضعیف بیماری می باشند. در پایلوت انجام شده از بیمارانی که تحت پیگیری و مراقبت بودند حدود 88 درصد دارای سطح کنترل کامل و یا نسبی بوده و تنها ۱۲ درصد دارای آسم کنترل نشده بودند که نشان دهنده کنترل مطلوب بیماری آسم در این برنامه می باشد.</a:t>
            </a:r>
            <a:endParaRPr lang="en-US" sz="2800" dirty="0">
              <a:solidFill>
                <a:srgbClr val="0000FF"/>
              </a:solidFill>
              <a:cs typeface="B Titr" panose="00000700000000000000" pitchFamily="2" charset="-78"/>
            </a:endParaRPr>
          </a:p>
        </p:txBody>
      </p:sp>
      <p:sp>
        <p:nvSpPr>
          <p:cNvPr id="4" name="Slide Number Placeholder 3">
            <a:extLst>
              <a:ext uri="{FF2B5EF4-FFF2-40B4-BE49-F238E27FC236}">
                <a16:creationId xmlns:a16="http://schemas.microsoft.com/office/drawing/2014/main" id="{2B0AE09F-60A8-21EF-BC04-BE7141CE563E}"/>
              </a:ext>
            </a:extLst>
          </p:cNvPr>
          <p:cNvSpPr>
            <a:spLocks noGrp="1"/>
          </p:cNvSpPr>
          <p:nvPr>
            <p:ph type="sldNum" sz="quarter" idx="12"/>
          </p:nvPr>
        </p:nvSpPr>
        <p:spPr/>
        <p:txBody>
          <a:bodyPr/>
          <a:lstStyle/>
          <a:p>
            <a:fld id="{4729F2B8-658C-489E-8519-99F5650CC642}" type="slidenum">
              <a:rPr lang="en-US" altLang="en-US" smtClean="0"/>
              <a:pPr/>
              <a:t>65</a:t>
            </a:fld>
            <a:endParaRPr lang="en-US" altLang="en-US"/>
          </a:p>
        </p:txBody>
      </p:sp>
    </p:spTree>
    <p:extLst>
      <p:ext uri="{BB962C8B-B14F-4D97-AF65-F5344CB8AC3E}">
        <p14:creationId xmlns:p14="http://schemas.microsoft.com/office/powerpoint/2010/main" val="17326597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300F20-7746-A953-4A55-53B56BF01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1443" name="Rectangle 2"/>
          <p:cNvSpPr>
            <a:spLocks noChangeArrowheads="1"/>
          </p:cNvSpPr>
          <p:nvPr/>
        </p:nvSpPr>
        <p:spPr bwMode="auto">
          <a:xfrm>
            <a:off x="2209800" y="4738955"/>
            <a:ext cx="442912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0"/>
              </a:spcBef>
            </a:pPr>
            <a:r>
              <a:rPr lang="fa-IR" altLang="en-US" sz="4000" i="1" dirty="0">
                <a:solidFill>
                  <a:srgbClr val="000066"/>
                </a:solidFill>
                <a:cs typeface="B Titr" pitchFamily="2" charset="-78"/>
              </a:rPr>
              <a:t>با سپاس از توجه شما</a:t>
            </a:r>
            <a:endParaRPr lang="en-US" altLang="en-US" sz="4000" i="1" dirty="0">
              <a:solidFill>
                <a:srgbClr val="000066"/>
              </a:solidFill>
              <a:cs typeface="B Titr" pitchFamily="2" charset="-78"/>
            </a:endParaRPr>
          </a:p>
        </p:txBody>
      </p:sp>
      <p:sp>
        <p:nvSpPr>
          <p:cNvPr id="2" name="Slide Number Placeholder 1">
            <a:extLst>
              <a:ext uri="{FF2B5EF4-FFF2-40B4-BE49-F238E27FC236}">
                <a16:creationId xmlns:a16="http://schemas.microsoft.com/office/drawing/2014/main" id="{AB15163D-86AF-E2E6-730D-3344CB46B708}"/>
              </a:ext>
            </a:extLst>
          </p:cNvPr>
          <p:cNvSpPr>
            <a:spLocks noGrp="1"/>
          </p:cNvSpPr>
          <p:nvPr>
            <p:ph type="sldNum" sz="quarter" idx="12"/>
          </p:nvPr>
        </p:nvSpPr>
        <p:spPr/>
        <p:txBody>
          <a:bodyPr/>
          <a:lstStyle/>
          <a:p>
            <a:fld id="{6A5B0B37-5E00-4CD1-A464-089D6237AABD}" type="slidenum">
              <a:rPr lang="en-US" altLang="en-US" smtClean="0"/>
              <a:pPr/>
              <a:t>66</a:t>
            </a:fld>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FAA6-9570-C817-C08F-BCB36A363B49}"/>
              </a:ext>
            </a:extLst>
          </p:cNvPr>
          <p:cNvSpPr>
            <a:spLocks noGrp="1"/>
          </p:cNvSpPr>
          <p:nvPr>
            <p:ph type="title"/>
          </p:nvPr>
        </p:nvSpPr>
        <p:spPr>
          <a:xfrm>
            <a:off x="856060" y="618518"/>
            <a:ext cx="7429499" cy="905482"/>
          </a:xfrm>
        </p:spPr>
        <p:txBody>
          <a:bodyPr/>
          <a:lstStyle/>
          <a:p>
            <a:pPr algn="r"/>
            <a:r>
              <a:rPr lang="fa-IR" b="1" dirty="0">
                <a:solidFill>
                  <a:srgbClr val="FFFF00"/>
                </a:solidFill>
                <a:cs typeface="B Zar" panose="00000400000000000000" pitchFamily="2" charset="-78"/>
              </a:rPr>
              <a:t>حمله آسم:</a:t>
            </a:r>
            <a:endParaRPr lang="en-US" b="1" dirty="0">
              <a:solidFill>
                <a:srgbClr val="FFFF00"/>
              </a:solidFill>
              <a:cs typeface="B Zar" panose="00000400000000000000" pitchFamily="2" charset="-78"/>
            </a:endParaRPr>
          </a:p>
        </p:txBody>
      </p:sp>
      <p:sp>
        <p:nvSpPr>
          <p:cNvPr id="3" name="Content Placeholder 2">
            <a:extLst>
              <a:ext uri="{FF2B5EF4-FFF2-40B4-BE49-F238E27FC236}">
                <a16:creationId xmlns:a16="http://schemas.microsoft.com/office/drawing/2014/main" id="{C7561EB9-BE32-E1C7-37F0-E891D8C55BA8}"/>
              </a:ext>
            </a:extLst>
          </p:cNvPr>
          <p:cNvSpPr>
            <a:spLocks noGrp="1"/>
          </p:cNvSpPr>
          <p:nvPr>
            <p:ph idx="1"/>
          </p:nvPr>
        </p:nvSpPr>
        <p:spPr>
          <a:xfrm>
            <a:off x="856060" y="1386205"/>
            <a:ext cx="7602140" cy="4404996"/>
          </a:xfrm>
        </p:spPr>
        <p:txBody>
          <a:bodyPr/>
          <a:lstStyle/>
          <a:p>
            <a:pPr algn="justLow" rtl="1"/>
            <a:r>
              <a:rPr lang="fa-IR" b="1" dirty="0">
                <a:cs typeface="B Zar" panose="00000400000000000000" pitchFamily="2" charset="-78"/>
              </a:rPr>
              <a:t>وقتی شدت علائم از حد معمول بیشتر شود به آن حمله آسم اطلاق می گردد که شدت های متفاوتی هم دارند.گاهی بعضی از آنها می توانند آنقدر شدید باشند که سبب مرگ گردند.</a:t>
            </a:r>
          </a:p>
          <a:p>
            <a:pPr algn="r" rtl="1"/>
            <a:r>
              <a:rPr lang="fa-IR" b="1" u="sng" dirty="0">
                <a:solidFill>
                  <a:srgbClr val="FF0000"/>
                </a:solidFill>
                <a:cs typeface="B Zar" panose="00000400000000000000" pitchFamily="2" charset="-78"/>
              </a:rPr>
              <a:t>حمله آسم از اورژانس های پزشکی است</a:t>
            </a:r>
            <a:r>
              <a:rPr lang="fa-IR" b="1" u="sng" dirty="0" smtClean="0">
                <a:solidFill>
                  <a:srgbClr val="FF0000"/>
                </a:solidFill>
                <a:cs typeface="B Zar" panose="00000400000000000000" pitchFamily="2" charset="-78"/>
              </a:rPr>
              <a:t>.</a:t>
            </a:r>
          </a:p>
          <a:p>
            <a:pPr algn="r" rtl="1"/>
            <a:endParaRPr lang="fa-IR" b="1" u="sng" dirty="0">
              <a:solidFill>
                <a:srgbClr val="FF0000"/>
              </a:solidFill>
              <a:cs typeface="B Zar" panose="00000400000000000000" pitchFamily="2" charset="-78"/>
            </a:endParaRPr>
          </a:p>
          <a:p>
            <a:pPr algn="r" rtl="1"/>
            <a:r>
              <a:rPr lang="fa-IR" b="1" dirty="0">
                <a:cs typeface="B Zar" panose="00000400000000000000" pitchFamily="2" charset="-78"/>
              </a:rPr>
              <a:t>با کنترل روزانه، پیگیری های منظم و دوری از عوامل محرک میتوان از حملات بیماری جلوگیری کرد</a:t>
            </a:r>
            <a:r>
              <a:rPr lang="fa-IR" b="1" dirty="0" smtClean="0">
                <a:cs typeface="B Zar" panose="00000400000000000000" pitchFamily="2" charset="-78"/>
              </a:rPr>
              <a:t>.</a:t>
            </a:r>
            <a:endParaRPr lang="fa-IR" b="1" dirty="0">
              <a:cs typeface="B Zar" panose="00000400000000000000" pitchFamily="2" charset="-78"/>
            </a:endParaRPr>
          </a:p>
        </p:txBody>
      </p:sp>
      <p:sp>
        <p:nvSpPr>
          <p:cNvPr id="4" name="Slide Number Placeholder 3">
            <a:extLst>
              <a:ext uri="{FF2B5EF4-FFF2-40B4-BE49-F238E27FC236}">
                <a16:creationId xmlns:a16="http://schemas.microsoft.com/office/drawing/2014/main" id="{6BA392D8-05B6-FEF6-F16A-03645C00A754}"/>
              </a:ext>
            </a:extLst>
          </p:cNvPr>
          <p:cNvSpPr>
            <a:spLocks noGrp="1"/>
          </p:cNvSpPr>
          <p:nvPr>
            <p:ph type="sldNum" sz="quarter" idx="12"/>
          </p:nvPr>
        </p:nvSpPr>
        <p:spPr/>
        <p:txBody>
          <a:bodyPr/>
          <a:lstStyle/>
          <a:p>
            <a:fld id="{4729F2B8-658C-489E-8519-99F5650CC642}" type="slidenum">
              <a:rPr lang="en-US" altLang="en-US" smtClean="0"/>
              <a:pPr/>
              <a:t>7</a:t>
            </a:fld>
            <a:endParaRPr lang="en-US" altLang="en-US"/>
          </a:p>
        </p:txBody>
      </p:sp>
    </p:spTree>
    <p:extLst>
      <p:ext uri="{BB962C8B-B14F-4D97-AF65-F5344CB8AC3E}">
        <p14:creationId xmlns:p14="http://schemas.microsoft.com/office/powerpoint/2010/main" val="127451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533400"/>
            <a:ext cx="6629400" cy="762000"/>
          </a:xfrm>
          <a:effectLst>
            <a:outerShdw dist="35921" dir="2700000" algn="ctr" rotWithShape="0">
              <a:schemeClr val="tx1"/>
            </a:outerShdw>
          </a:effectLst>
        </p:spPr>
        <p:txBody>
          <a:bodyPr/>
          <a:lstStyle/>
          <a:p>
            <a:pPr algn="r" rtl="1" eaLnBrk="1" hangingPunct="1">
              <a:defRPr/>
            </a:pPr>
            <a:r>
              <a:rPr lang="fa-IR" sz="4400" b="1" dirty="0" smtClean="0">
                <a:solidFill>
                  <a:srgbClr val="FFFF00"/>
                </a:solidFill>
                <a:latin typeface="Tahoma" pitchFamily="34" charset="0"/>
                <a:cs typeface="B Zar" panose="00000400000000000000" pitchFamily="2" charset="-78"/>
              </a:rPr>
              <a:t>تشخیص آسم</a:t>
            </a:r>
            <a:endParaRPr lang="en-US" sz="4400" b="1" dirty="0">
              <a:solidFill>
                <a:srgbClr val="FFFF00"/>
              </a:solidFill>
              <a:latin typeface="Tahoma" pitchFamily="34" charset="0"/>
              <a:cs typeface="B Zar" panose="00000400000000000000" pitchFamily="2" charset="-78"/>
            </a:endParaRPr>
          </a:p>
        </p:txBody>
      </p:sp>
      <p:sp>
        <p:nvSpPr>
          <p:cNvPr id="6147" name="Rectangle 3"/>
          <p:cNvSpPr>
            <a:spLocks noGrp="1" noChangeArrowheads="1"/>
          </p:cNvSpPr>
          <p:nvPr>
            <p:ph idx="1"/>
          </p:nvPr>
        </p:nvSpPr>
        <p:spPr>
          <a:xfrm>
            <a:off x="685800" y="1600200"/>
            <a:ext cx="7848600" cy="5105400"/>
          </a:xfrm>
          <a:effectLst>
            <a:outerShdw dist="28398" dir="3806097" algn="ctr" rotWithShape="0">
              <a:schemeClr val="tx1"/>
            </a:outerShdw>
          </a:effectLst>
        </p:spPr>
        <p:txBody>
          <a:bodyPr>
            <a:normAutofit/>
          </a:bodyPr>
          <a:lstStyle/>
          <a:p>
            <a:pPr algn="just" rtl="1" eaLnBrk="1" hangingPunct="1">
              <a:spcBef>
                <a:spcPct val="70000"/>
              </a:spcBef>
              <a:buClr>
                <a:srgbClr val="FFFF00"/>
              </a:buClr>
              <a:buFontTx/>
              <a:buNone/>
            </a:pPr>
            <a:r>
              <a:rPr lang="fa-IR" altLang="en-US" sz="2800" dirty="0" smtClean="0">
                <a:cs typeface="B Zar" panose="00000400000000000000" pitchFamily="2" charset="-78"/>
              </a:rPr>
              <a:t>تشخیص آسم براساس3 عنصر کلیدی زیر صورت می گیرد:</a:t>
            </a:r>
          </a:p>
          <a:p>
            <a:pPr algn="just" rtl="1">
              <a:spcBef>
                <a:spcPct val="70000"/>
              </a:spcBef>
              <a:buClr>
                <a:srgbClr val="FFFF00"/>
              </a:buClr>
            </a:pPr>
            <a:r>
              <a:rPr lang="fa-IR" altLang="en-US" sz="2800" dirty="0" smtClean="0">
                <a:cs typeface="B Zar" panose="00000400000000000000" pitchFamily="2" charset="-78"/>
              </a:rPr>
              <a:t>سابقه علائم متناوب آسم به اضافه یافته های معاینه فیزیکی</a:t>
            </a:r>
          </a:p>
          <a:p>
            <a:pPr algn="just" rtl="1">
              <a:spcBef>
                <a:spcPct val="70000"/>
              </a:spcBef>
              <a:buClr>
                <a:srgbClr val="FFFF00"/>
              </a:buClr>
            </a:pPr>
            <a:r>
              <a:rPr lang="fa-IR" altLang="en-US" sz="2800" dirty="0" smtClean="0">
                <a:cs typeface="B Zar" panose="00000400000000000000" pitchFamily="2" charset="-78"/>
              </a:rPr>
              <a:t>نمایش محدودیت جریان هوای بازدمی ترجیحا با اسپیرومتری </a:t>
            </a:r>
          </a:p>
          <a:p>
            <a:pPr algn="just" rtl="1">
              <a:spcBef>
                <a:spcPct val="70000"/>
              </a:spcBef>
              <a:buClr>
                <a:srgbClr val="FFFF00"/>
              </a:buClr>
            </a:pPr>
            <a:r>
              <a:rPr lang="fa-IR" altLang="en-US" sz="2800" dirty="0" smtClean="0">
                <a:cs typeface="B Zar" panose="00000400000000000000" pitchFamily="2" charset="-78"/>
              </a:rPr>
              <a:t>رد تشخیص های دیگر</a:t>
            </a:r>
            <a:endParaRPr lang="fa-IR" altLang="en-US" sz="2800" dirty="0">
              <a:cs typeface="B Zar" panose="00000400000000000000" pitchFamily="2" charset="-78"/>
            </a:endParaRPr>
          </a:p>
        </p:txBody>
      </p:sp>
      <p:sp>
        <p:nvSpPr>
          <p:cNvPr id="2" name="Slide Number Placeholder 1">
            <a:extLst>
              <a:ext uri="{FF2B5EF4-FFF2-40B4-BE49-F238E27FC236}">
                <a16:creationId xmlns:a16="http://schemas.microsoft.com/office/drawing/2014/main" id="{D34E8531-88DA-0A2D-CF75-DE0C4BFBFFAA}"/>
              </a:ext>
            </a:extLst>
          </p:cNvPr>
          <p:cNvSpPr>
            <a:spLocks noGrp="1"/>
          </p:cNvSpPr>
          <p:nvPr>
            <p:ph type="sldNum" sz="quarter" idx="12"/>
          </p:nvPr>
        </p:nvSpPr>
        <p:spPr/>
        <p:txBody>
          <a:bodyPr/>
          <a:lstStyle/>
          <a:p>
            <a:fld id="{4729F2B8-658C-489E-8519-99F5650CC642}" type="slidenum">
              <a:rPr lang="en-US" altLang="en-US" smtClean="0"/>
              <a:pPr/>
              <a:t>8</a:t>
            </a:fld>
            <a:endParaRPr lang="en-US" altLang="en-US"/>
          </a:p>
        </p:txBody>
      </p:sp>
    </p:spTree>
    <p:extLst>
      <p:ext uri="{BB962C8B-B14F-4D97-AF65-F5344CB8AC3E}">
        <p14:creationId xmlns:p14="http://schemas.microsoft.com/office/powerpoint/2010/main" val="6830094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914400" y="228600"/>
            <a:ext cx="7391400" cy="1066800"/>
          </a:xfrm>
          <a:effectLst>
            <a:outerShdw dist="35921" dir="2700000" algn="ctr" rotWithShape="0">
              <a:schemeClr val="tx1"/>
            </a:outerShdw>
          </a:effectLst>
        </p:spPr>
        <p:txBody>
          <a:bodyPr/>
          <a:lstStyle/>
          <a:p>
            <a:pPr algn="ctr" rtl="1" eaLnBrk="1" hangingPunct="1">
              <a:defRPr/>
            </a:pPr>
            <a:r>
              <a:rPr lang="fa-IR" sz="2800" dirty="0">
                <a:solidFill>
                  <a:srgbClr val="FFFF00"/>
                </a:solidFill>
                <a:ea typeface="ＭＳ Ｐゴシック" pitchFamily="-84" charset="-128"/>
                <a:cs typeface="B Titr" pitchFamily="2" charset="-78"/>
              </a:rPr>
              <a:t>وظايف مراقب سلامت/بهورز</a:t>
            </a:r>
            <a:endParaRPr lang="en-US" sz="2800" dirty="0">
              <a:solidFill>
                <a:srgbClr val="FFFF00"/>
              </a:solidFill>
              <a:latin typeface="Tahoma" pitchFamily="34" charset="0"/>
              <a:ea typeface="+mj-ea"/>
              <a:cs typeface="+mj-cs"/>
            </a:endParaRPr>
          </a:p>
        </p:txBody>
      </p:sp>
      <p:sp>
        <p:nvSpPr>
          <p:cNvPr id="7171" name="Rectangle 3"/>
          <p:cNvSpPr>
            <a:spLocks noGrp="1" noChangeArrowheads="1"/>
          </p:cNvSpPr>
          <p:nvPr>
            <p:ph idx="1"/>
          </p:nvPr>
        </p:nvSpPr>
        <p:spPr>
          <a:xfrm>
            <a:off x="685800" y="1828800"/>
            <a:ext cx="7848600" cy="4800600"/>
          </a:xfrm>
          <a:effectLst>
            <a:outerShdw dist="28398" dir="3806097" algn="ctr" rotWithShape="0">
              <a:schemeClr val="tx1"/>
            </a:outerShdw>
          </a:effectLst>
        </p:spPr>
        <p:txBody>
          <a:bodyPr/>
          <a:lstStyle/>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ارزيابي افراد واجد شرايط از نظر ابتلا به بيماري آسم</a:t>
            </a: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ارجاع افراد مشكوك به بيماري به پزشك جهت تائيد يا رد بيماري </a:t>
            </a:r>
            <a:endParaRPr lang="en-US" altLang="en-US" sz="2800" dirty="0">
              <a:solidFill>
                <a:schemeClr val="bg1"/>
              </a:solidFill>
              <a:cs typeface="B Homa" panose="00000400000000000000" pitchFamily="2" charset="-78"/>
            </a:endParaRP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ثبت مبتلايان به بيماري (تائيد شده توسط پزشك) </a:t>
            </a:r>
            <a:endParaRPr lang="en-US" altLang="en-US" sz="2800" dirty="0">
              <a:solidFill>
                <a:schemeClr val="bg1"/>
              </a:solidFill>
              <a:cs typeface="B Homa" panose="00000400000000000000" pitchFamily="2" charset="-78"/>
            </a:endParaRP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پيگيري ومراقبت بيماران مبتلا مطابق دستورالعمل </a:t>
            </a:r>
          </a:p>
          <a:p>
            <a:pPr algn="just" rtl="1" eaLnBrk="1" hangingPunct="1">
              <a:spcBef>
                <a:spcPct val="70000"/>
              </a:spcBef>
              <a:buClr>
                <a:srgbClr val="FFFF00"/>
              </a:buClr>
              <a:buFont typeface="Wingdings" pitchFamily="2" charset="2"/>
              <a:buChar char="§"/>
            </a:pPr>
            <a:r>
              <a:rPr lang="fa-IR" altLang="en-US" sz="2800" dirty="0">
                <a:solidFill>
                  <a:schemeClr val="bg1"/>
                </a:solidFill>
                <a:cs typeface="B Homa" panose="00000400000000000000" pitchFamily="2" charset="-78"/>
              </a:rPr>
              <a:t>آموزش بيماران وخانواده هاي ايشان و افراد در معرض خطر</a:t>
            </a:r>
            <a:endParaRPr lang="en-US" altLang="en-US" sz="2800" dirty="0">
              <a:solidFill>
                <a:schemeClr val="bg1"/>
              </a:solidFill>
              <a:cs typeface="B Homa" panose="00000400000000000000" pitchFamily="2" charset="-78"/>
            </a:endParaRPr>
          </a:p>
        </p:txBody>
      </p:sp>
      <p:sp>
        <p:nvSpPr>
          <p:cNvPr id="2" name="Slide Number Placeholder 1">
            <a:extLst>
              <a:ext uri="{FF2B5EF4-FFF2-40B4-BE49-F238E27FC236}">
                <a16:creationId xmlns:a16="http://schemas.microsoft.com/office/drawing/2014/main" id="{D93FA26B-9DC2-632A-58D9-BDB4A6ADA3A8}"/>
              </a:ext>
            </a:extLst>
          </p:cNvPr>
          <p:cNvSpPr>
            <a:spLocks noGrp="1"/>
          </p:cNvSpPr>
          <p:nvPr>
            <p:ph type="sldNum" sz="quarter" idx="12"/>
          </p:nvPr>
        </p:nvSpPr>
        <p:spPr/>
        <p:txBody>
          <a:bodyPr/>
          <a:lstStyle/>
          <a:p>
            <a:fld id="{4729F2B8-658C-489E-8519-99F5650CC642}" type="slidenum">
              <a:rPr lang="en-US" altLang="en-US" smtClean="0"/>
              <a:pPr/>
              <a:t>9</a:t>
            </a:fld>
            <a:endParaRPr lang="en-US" altLang="en-US"/>
          </a:p>
        </p:txBody>
      </p:sp>
      <p:sp>
        <p:nvSpPr>
          <p:cNvPr id="226308" name="Line 4"/>
          <p:cNvSpPr>
            <a:spLocks noChangeShapeType="1"/>
          </p:cNvSpPr>
          <p:nvPr/>
        </p:nvSpPr>
        <p:spPr bwMode="auto">
          <a:xfrm>
            <a:off x="685800" y="1524000"/>
            <a:ext cx="7848600" cy="0"/>
          </a:xfrm>
          <a:prstGeom prst="line">
            <a:avLst/>
          </a:prstGeom>
          <a:noFill/>
          <a:ln w="38100">
            <a:solidFill>
              <a:srgbClr val="FFFF00"/>
            </a:solidFill>
            <a:round/>
            <a:headEnd/>
            <a:tailEnd/>
          </a:ln>
          <a:effectLst/>
        </p:spPr>
        <p:txBody>
          <a:bodyPr/>
          <a:lstStyle/>
          <a:p>
            <a:pPr>
              <a:lnSpc>
                <a:spcPct val="90000"/>
              </a:lnSpc>
              <a:defRPr/>
            </a:pPr>
            <a:endParaRPr lang="en-US">
              <a:effectLst>
                <a:outerShdw blurRad="38100" dist="38100" dir="2700000" algn="tl">
                  <a:srgbClr val="000000">
                    <a:alpha val="43137"/>
                  </a:srgbClr>
                </a:outerShdw>
              </a:effectLst>
              <a:latin typeface="Arial" charset="0"/>
              <a:ea typeface="+mn-ea"/>
            </a:endParaRPr>
          </a:p>
        </p:txBody>
      </p:sp>
    </p:spTree>
    <p:extLst>
      <p:ext uri="{BB962C8B-B14F-4D97-AF65-F5344CB8AC3E}">
        <p14:creationId xmlns:p14="http://schemas.microsoft.com/office/powerpoint/2010/main" val="106531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7011</TotalTime>
  <Words>5647</Words>
  <Application>Microsoft Office PowerPoint</Application>
  <PresentationFormat>On-screen Show (4:3)</PresentationFormat>
  <Paragraphs>1460</Paragraphs>
  <Slides>66</Slides>
  <Notes>12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66</vt:i4>
      </vt:variant>
    </vt:vector>
  </HeadingPairs>
  <TitlesOfParts>
    <vt:vector size="83" baseType="lpstr">
      <vt:lpstr>MS PGothic</vt:lpstr>
      <vt:lpstr>MS PGothic</vt:lpstr>
      <vt:lpstr>Arial</vt:lpstr>
      <vt:lpstr>B Homa</vt:lpstr>
      <vt:lpstr>B Jadid</vt:lpstr>
      <vt:lpstr>B Nazanin</vt:lpstr>
      <vt:lpstr>B Titr</vt:lpstr>
      <vt:lpstr>B Zar</vt:lpstr>
      <vt:lpstr>Calibri</vt:lpstr>
      <vt:lpstr>Cambria</vt:lpstr>
      <vt:lpstr>Century Gothic</vt:lpstr>
      <vt:lpstr>Symbol</vt:lpstr>
      <vt:lpstr>Tahoma</vt:lpstr>
      <vt:lpstr>Times New Roman</vt:lpstr>
      <vt:lpstr>Wingdings</vt:lpstr>
      <vt:lpstr>Wingdings 3</vt:lpstr>
      <vt:lpstr>Ion</vt:lpstr>
      <vt:lpstr>آسم</vt:lpstr>
      <vt:lpstr>PowerPoint Presentation</vt:lpstr>
      <vt:lpstr>تعریف آسم: </vt:lpstr>
      <vt:lpstr>PowerPoint Presentation</vt:lpstr>
      <vt:lpstr>علل آسم:</vt:lpstr>
      <vt:lpstr>عوامل محرک تشدید آسم:</vt:lpstr>
      <vt:lpstr>حمله آسم:</vt:lpstr>
      <vt:lpstr>تشخیص آسم</vt:lpstr>
      <vt:lpstr>وظايف مراقب سلامت/بهورز</vt:lpstr>
      <vt:lpstr>وظايف مراقب سلامت/بهورز</vt:lpstr>
      <vt:lpstr>وظايف پزشك</vt:lpstr>
      <vt:lpstr>وظايف پزشك</vt:lpstr>
      <vt:lpstr>بيماريابي آسم توسط بهورز/مراقب سلامت</vt:lpstr>
      <vt:lpstr>بيماريابي آسم توسط بهورز/مراقب سلامت</vt:lpstr>
      <vt:lpstr>PowerPoint Presentation</vt:lpstr>
      <vt:lpstr>ارزيابي افراد مشكوك توسط پزشك</vt:lpstr>
      <vt:lpstr>شواهد باليني مطرح كننده آسم</vt:lpstr>
      <vt:lpstr>شواهد باليني مطرح كننده آسم</vt:lpstr>
      <vt:lpstr>شواهد باليني كه احتمال آسم را كاهش مي دهند</vt:lpstr>
      <vt:lpstr>شواهد باليني كه احتمال آسم را كاهش مي دهند</vt:lpstr>
      <vt:lpstr>ارزيابي عملكرد ريوي</vt:lpstr>
      <vt:lpstr>ارزيابي عملكرد ريوي</vt:lpstr>
      <vt:lpstr>دسته بندي بيماران براساس ارزيابي هاي باليني و پاراكلينيكي</vt:lpstr>
      <vt:lpstr>درمان آسم</vt:lpstr>
      <vt:lpstr>اصول اولیه پیشگیری از آسم</vt:lpstr>
      <vt:lpstr>اصول اولیه پیشگیری از آسم</vt:lpstr>
      <vt:lpstr>اصول اولیه پیشگیری از آسم</vt:lpstr>
      <vt:lpstr>درمان دارویی آسم</vt:lpstr>
      <vt:lpstr>تعیین برنامه درمان دارویی در افراد بالای 5 سال</vt:lpstr>
      <vt:lpstr>تعیین برنامه درمان دارویی در افراد بالای 5 سال</vt:lpstr>
      <vt:lpstr>درمان پلکانی آسم</vt:lpstr>
      <vt:lpstr>موارد ارجاع به سطوح تخصصی</vt:lpstr>
      <vt:lpstr>موارد ارجاع به سطوح تخصصی</vt:lpstr>
      <vt:lpstr>پيگيري و مراقبت بيماران</vt:lpstr>
      <vt:lpstr>سطح كنترل آسم</vt:lpstr>
      <vt:lpstr>اقدامات لازم در هر نوبت مراقبت بيمار</vt:lpstr>
      <vt:lpstr>PowerPoint Presentation</vt:lpstr>
      <vt:lpstr>PowerPoint Presentation</vt:lpstr>
      <vt:lpstr>PowerPoint Presentation</vt:lpstr>
      <vt:lpstr>: Peak Expiratory Flow PEF</vt:lpstr>
      <vt:lpstr>موارد کاربرد پیک فلومتر</vt:lpstr>
      <vt:lpstr>نحوه استفاده از پیک فلومتر</vt:lpstr>
      <vt:lpstr>نحوه استفاده از پیک فلومتر</vt:lpstr>
      <vt:lpstr>مقدارطبیعیPEF </vt:lpstr>
      <vt:lpstr>تعیینPersonal best </vt:lpstr>
      <vt:lpstr>مقادیر نرمال پیک فلومتری در بزرگسالان</vt:lpstr>
      <vt:lpstr>مقادیر نرمال پیک فلومتری در بزرگسالان</vt:lpstr>
      <vt:lpstr>تفسیر PEF اندازه گیری شده</vt:lpstr>
      <vt:lpstr>فرایند ارائه خدمت در برنامه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S. Hurd</dc:creator>
  <cp:lastModifiedBy>sarma</cp:lastModifiedBy>
  <cp:revision>390</cp:revision>
  <dcterms:created xsi:type="dcterms:W3CDTF">2001-11-30T18:37:55Z</dcterms:created>
  <dcterms:modified xsi:type="dcterms:W3CDTF">2024-04-27T10:53:48Z</dcterms:modified>
</cp:coreProperties>
</file>